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386"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87" r:id="rId17"/>
    <p:sldId id="388" r:id="rId18"/>
    <p:sldId id="389" r:id="rId19"/>
    <p:sldId id="390" r:id="rId20"/>
    <p:sldId id="391" r:id="rId21"/>
    <p:sldId id="392" r:id="rId22"/>
    <p:sldId id="411" r:id="rId23"/>
    <p:sldId id="393" r:id="rId24"/>
    <p:sldId id="394" r:id="rId25"/>
    <p:sldId id="395" r:id="rId26"/>
    <p:sldId id="413" r:id="rId27"/>
    <p:sldId id="414" r:id="rId28"/>
    <p:sldId id="412" r:id="rId29"/>
    <p:sldId id="397" r:id="rId30"/>
    <p:sldId id="398" r:id="rId31"/>
    <p:sldId id="399" r:id="rId32"/>
    <p:sldId id="400" r:id="rId33"/>
    <p:sldId id="401" r:id="rId34"/>
    <p:sldId id="415" r:id="rId35"/>
    <p:sldId id="419" r:id="rId36"/>
    <p:sldId id="420" r:id="rId37"/>
    <p:sldId id="402" r:id="rId38"/>
    <p:sldId id="403" r:id="rId39"/>
    <p:sldId id="404" r:id="rId40"/>
    <p:sldId id="405" r:id="rId41"/>
    <p:sldId id="406" r:id="rId42"/>
    <p:sldId id="407" r:id="rId43"/>
    <p:sldId id="418" r:id="rId44"/>
    <p:sldId id="408" r:id="rId45"/>
    <p:sldId id="409" r:id="rId46"/>
    <p:sldId id="410" r:id="rId47"/>
    <p:sldId id="417" r:id="rId48"/>
    <p:sldId id="416" r:id="rId49"/>
    <p:sldId id="37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3540" autoAdjust="0"/>
  </p:normalViewPr>
  <p:slideViewPr>
    <p:cSldViewPr snapToGrid="0" snapToObjects="1">
      <p:cViewPr varScale="1">
        <p:scale>
          <a:sx n="64" d="100"/>
          <a:sy n="64" d="100"/>
        </p:scale>
        <p:origin x="1397"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02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387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FB3223-A512-4BE5-9750-C993D74C62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012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0367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949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83378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198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649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764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335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602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585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03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5310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1503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772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655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98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7:17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819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6/10/2017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8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18445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190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8242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3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xEl>
                                              <p:pRg st="9" end="9"/>
                                            </p:txEl>
                                          </p:spTgt>
                                        </p:tgtEl>
                                        <p:attrNameLst>
                                          <p:attrName>style.visibility</p:attrName>
                                        </p:attrNameLst>
                                      </p:cBhvr>
                                      <p:to>
                                        <p:strVal val="visible"/>
                                      </p:to>
                                    </p:set>
                                    <p:animEffect transition="in" filter="fade">
                                      <p:cBhvr>
                                        <p:cTn id="70" dur="1000"/>
                                        <p:tgtEl>
                                          <p:spTgt spid="2">
                                            <p:txEl>
                                              <p:pRg st="9" end="9"/>
                                            </p:txEl>
                                          </p:spTgt>
                                        </p:tgtEl>
                                      </p:cBhvr>
                                    </p:animEffect>
                                    <p:anim calcmode="lin" valueType="num">
                                      <p:cBhvr>
                                        <p:cTn id="71"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fade">
                                      <p:cBhvr>
                                        <p:cTn id="77" dur="1000"/>
                                        <p:tgtEl>
                                          <p:spTgt spid="2">
                                            <p:txEl>
                                              <p:pRg st="10" end="10"/>
                                            </p:txEl>
                                          </p:spTgt>
                                        </p:tgtEl>
                                      </p:cBhvr>
                                    </p:animEffect>
                                    <p:anim calcmode="lin" valueType="num">
                                      <p:cBhvr>
                                        <p:cTn id="7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
                                            <p:txEl>
                                              <p:pRg st="11" end="11"/>
                                            </p:txEl>
                                          </p:spTgt>
                                        </p:tgtEl>
                                        <p:attrNameLst>
                                          <p:attrName>style.visibility</p:attrName>
                                        </p:attrNameLst>
                                      </p:cBhvr>
                                      <p:to>
                                        <p:strVal val="visible"/>
                                      </p:to>
                                    </p:set>
                                    <p:animEffect transition="in" filter="fade">
                                      <p:cBhvr>
                                        <p:cTn id="84" dur="1000"/>
                                        <p:tgtEl>
                                          <p:spTgt spid="2">
                                            <p:txEl>
                                              <p:pRg st="11" end="11"/>
                                            </p:txEl>
                                          </p:spTgt>
                                        </p:tgtEl>
                                      </p:cBhvr>
                                    </p:animEffect>
                                    <p:anim calcmode="lin" valueType="num">
                                      <p:cBhvr>
                                        <p:cTn id="85"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
                                            <p:txEl>
                                              <p:pRg st="12" end="12"/>
                                            </p:txEl>
                                          </p:spTgt>
                                        </p:tgtEl>
                                        <p:attrNameLst>
                                          <p:attrName>style.visibility</p:attrName>
                                        </p:attrNameLst>
                                      </p:cBhvr>
                                      <p:to>
                                        <p:strVal val="visible"/>
                                      </p:to>
                                    </p:set>
                                    <p:animEffect transition="in" filter="fade">
                                      <p:cBhvr>
                                        <p:cTn id="91" dur="1000"/>
                                        <p:tgtEl>
                                          <p:spTgt spid="2">
                                            <p:txEl>
                                              <p:pRg st="12" end="12"/>
                                            </p:txEl>
                                          </p:spTgt>
                                        </p:tgtEl>
                                      </p:cBhvr>
                                    </p:animEffect>
                                    <p:anim calcmode="lin" valueType="num">
                                      <p:cBhvr>
                                        <p:cTn id="92"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
                                            <p:txEl>
                                              <p:pRg st="13" end="13"/>
                                            </p:txEl>
                                          </p:spTgt>
                                        </p:tgtEl>
                                        <p:attrNameLst>
                                          <p:attrName>style.visibility</p:attrName>
                                        </p:attrNameLst>
                                      </p:cBhvr>
                                      <p:to>
                                        <p:strVal val="visible"/>
                                      </p:to>
                                    </p:set>
                                    <p:animEffect transition="in" filter="fade">
                                      <p:cBhvr>
                                        <p:cTn id="98" dur="1000"/>
                                        <p:tgtEl>
                                          <p:spTgt spid="2">
                                            <p:txEl>
                                              <p:pRg st="13" end="13"/>
                                            </p:txEl>
                                          </p:spTgt>
                                        </p:tgtEl>
                                      </p:cBhvr>
                                    </p:animEffect>
                                    <p:anim calcmode="lin" valueType="num">
                                      <p:cBhvr>
                                        <p:cTn id="99"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
                                            <p:txEl>
                                              <p:pRg st="14" end="14"/>
                                            </p:txEl>
                                          </p:spTgt>
                                        </p:tgtEl>
                                        <p:attrNameLst>
                                          <p:attrName>style.visibility</p:attrName>
                                        </p:attrNameLst>
                                      </p:cBhvr>
                                      <p:to>
                                        <p:strVal val="visible"/>
                                      </p:to>
                                    </p:set>
                                    <p:animEffect transition="in" filter="fade">
                                      <p:cBhvr>
                                        <p:cTn id="105" dur="1000"/>
                                        <p:tgtEl>
                                          <p:spTgt spid="2">
                                            <p:txEl>
                                              <p:pRg st="14" end="14"/>
                                            </p:txEl>
                                          </p:spTgt>
                                        </p:tgtEl>
                                      </p:cBhvr>
                                    </p:animEffect>
                                    <p:anim calcmode="lin" valueType="num">
                                      <p:cBhvr>
                                        <p:cTn id="106"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2">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
                                            <p:txEl>
                                              <p:pRg st="15" end="15"/>
                                            </p:txEl>
                                          </p:spTgt>
                                        </p:tgtEl>
                                        <p:attrNameLst>
                                          <p:attrName>style.visibility</p:attrName>
                                        </p:attrNameLst>
                                      </p:cBhvr>
                                      <p:to>
                                        <p:strVal val="visible"/>
                                      </p:to>
                                    </p:set>
                                    <p:animEffect transition="in" filter="fade">
                                      <p:cBhvr>
                                        <p:cTn id="112" dur="1000"/>
                                        <p:tgtEl>
                                          <p:spTgt spid="2">
                                            <p:txEl>
                                              <p:pRg st="15" end="15"/>
                                            </p:txEl>
                                          </p:spTgt>
                                        </p:tgtEl>
                                      </p:cBhvr>
                                    </p:animEffect>
                                    <p:anim calcmode="lin" valueType="num">
                                      <p:cBhvr>
                                        <p:cTn id="113"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114"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
                                            <p:txEl>
                                              <p:pRg st="16" end="16"/>
                                            </p:txEl>
                                          </p:spTgt>
                                        </p:tgtEl>
                                        <p:attrNameLst>
                                          <p:attrName>style.visibility</p:attrName>
                                        </p:attrNameLst>
                                      </p:cBhvr>
                                      <p:to>
                                        <p:strVal val="visible"/>
                                      </p:to>
                                    </p:set>
                                    <p:animEffect transition="in" filter="fade">
                                      <p:cBhvr>
                                        <p:cTn id="119" dur="1000"/>
                                        <p:tgtEl>
                                          <p:spTgt spid="2">
                                            <p:txEl>
                                              <p:pRg st="16" end="16"/>
                                            </p:txEl>
                                          </p:spTgt>
                                        </p:tgtEl>
                                      </p:cBhvr>
                                    </p:animEffect>
                                    <p:anim calcmode="lin" valueType="num">
                                      <p:cBhvr>
                                        <p:cTn id="120"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121" dur="1000" fill="hold"/>
                                        <p:tgtEl>
                                          <p:spTgt spid="2">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2">
                                            <p:txEl>
                                              <p:pRg st="17" end="17"/>
                                            </p:txEl>
                                          </p:spTgt>
                                        </p:tgtEl>
                                        <p:attrNameLst>
                                          <p:attrName>style.visibility</p:attrName>
                                        </p:attrNameLst>
                                      </p:cBhvr>
                                      <p:to>
                                        <p:strVal val="visible"/>
                                      </p:to>
                                    </p:set>
                                    <p:animEffect transition="in" filter="fade">
                                      <p:cBhvr>
                                        <p:cTn id="126" dur="1000"/>
                                        <p:tgtEl>
                                          <p:spTgt spid="2">
                                            <p:txEl>
                                              <p:pRg st="17" end="17"/>
                                            </p:txEl>
                                          </p:spTgt>
                                        </p:tgtEl>
                                      </p:cBhvr>
                                    </p:animEffect>
                                    <p:anim calcmode="lin" valueType="num">
                                      <p:cBhvr>
                                        <p:cTn id="127"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128"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
                                            <p:txEl>
                                              <p:pRg st="18" end="18"/>
                                            </p:txEl>
                                          </p:spTgt>
                                        </p:tgtEl>
                                        <p:attrNameLst>
                                          <p:attrName>style.visibility</p:attrName>
                                        </p:attrNameLst>
                                      </p:cBhvr>
                                      <p:to>
                                        <p:strVal val="visible"/>
                                      </p:to>
                                    </p:set>
                                    <p:animEffect transition="in" filter="fade">
                                      <p:cBhvr>
                                        <p:cTn id="133" dur="1000"/>
                                        <p:tgtEl>
                                          <p:spTgt spid="2">
                                            <p:txEl>
                                              <p:pRg st="18" end="18"/>
                                            </p:txEl>
                                          </p:spTgt>
                                        </p:tgtEl>
                                      </p:cBhvr>
                                    </p:animEffect>
                                    <p:anim calcmode="lin" valueType="num">
                                      <p:cBhvr>
                                        <p:cTn id="134" dur="1000" fill="hold"/>
                                        <p:tgtEl>
                                          <p:spTgt spid="2">
                                            <p:txEl>
                                              <p:pRg st="18" end="18"/>
                                            </p:txEl>
                                          </p:spTgt>
                                        </p:tgtEl>
                                        <p:attrNameLst>
                                          <p:attrName>ppt_x</p:attrName>
                                        </p:attrNameLst>
                                      </p:cBhvr>
                                      <p:tavLst>
                                        <p:tav tm="0">
                                          <p:val>
                                            <p:strVal val="#ppt_x"/>
                                          </p:val>
                                        </p:tav>
                                        <p:tav tm="100000">
                                          <p:val>
                                            <p:strVal val="#ppt_x"/>
                                          </p:val>
                                        </p:tav>
                                      </p:tavLst>
                                    </p:anim>
                                    <p:anim calcmode="lin" valueType="num">
                                      <p:cBhvr>
                                        <p:cTn id="135" dur="1000" fill="hold"/>
                                        <p:tgtEl>
                                          <p:spTgt spid="2">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
                                            <p:txEl>
                                              <p:pRg st="19" end="19"/>
                                            </p:txEl>
                                          </p:spTgt>
                                        </p:tgtEl>
                                        <p:attrNameLst>
                                          <p:attrName>style.visibility</p:attrName>
                                        </p:attrNameLst>
                                      </p:cBhvr>
                                      <p:to>
                                        <p:strVal val="visible"/>
                                      </p:to>
                                    </p:set>
                                    <p:animEffect transition="in" filter="fade">
                                      <p:cBhvr>
                                        <p:cTn id="140" dur="1000"/>
                                        <p:tgtEl>
                                          <p:spTgt spid="2">
                                            <p:txEl>
                                              <p:pRg st="19" end="19"/>
                                            </p:txEl>
                                          </p:spTgt>
                                        </p:tgtEl>
                                      </p:cBhvr>
                                    </p:animEffect>
                                    <p:anim calcmode="lin" valueType="num">
                                      <p:cBhvr>
                                        <p:cTn id="141" dur="1000" fill="hold"/>
                                        <p:tgtEl>
                                          <p:spTgt spid="2">
                                            <p:txEl>
                                              <p:pRg st="19" end="19"/>
                                            </p:txEl>
                                          </p:spTgt>
                                        </p:tgtEl>
                                        <p:attrNameLst>
                                          <p:attrName>ppt_x</p:attrName>
                                        </p:attrNameLst>
                                      </p:cBhvr>
                                      <p:tavLst>
                                        <p:tav tm="0">
                                          <p:val>
                                            <p:strVal val="#ppt_x"/>
                                          </p:val>
                                        </p:tav>
                                        <p:tav tm="100000">
                                          <p:val>
                                            <p:strVal val="#ppt_x"/>
                                          </p:val>
                                        </p:tav>
                                      </p:tavLst>
                                    </p:anim>
                                    <p:anim calcmode="lin" valueType="num">
                                      <p:cBhvr>
                                        <p:cTn id="142" dur="1000" fill="hold"/>
                                        <p:tgtEl>
                                          <p:spTgt spid="2">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
                                            <p:txEl>
                                              <p:pRg st="20" end="20"/>
                                            </p:txEl>
                                          </p:spTgt>
                                        </p:tgtEl>
                                        <p:attrNameLst>
                                          <p:attrName>style.visibility</p:attrName>
                                        </p:attrNameLst>
                                      </p:cBhvr>
                                      <p:to>
                                        <p:strVal val="visible"/>
                                      </p:to>
                                    </p:set>
                                    <p:animEffect transition="in" filter="fade">
                                      <p:cBhvr>
                                        <p:cTn id="147" dur="1000"/>
                                        <p:tgtEl>
                                          <p:spTgt spid="2">
                                            <p:txEl>
                                              <p:pRg st="20" end="20"/>
                                            </p:txEl>
                                          </p:spTgt>
                                        </p:tgtEl>
                                      </p:cBhvr>
                                    </p:animEffect>
                                    <p:anim calcmode="lin" valueType="num">
                                      <p:cBhvr>
                                        <p:cTn id="148" dur="1000" fill="hold"/>
                                        <p:tgtEl>
                                          <p:spTgt spid="2">
                                            <p:txEl>
                                              <p:pRg st="20" end="20"/>
                                            </p:txEl>
                                          </p:spTgt>
                                        </p:tgtEl>
                                        <p:attrNameLst>
                                          <p:attrName>ppt_x</p:attrName>
                                        </p:attrNameLst>
                                      </p:cBhvr>
                                      <p:tavLst>
                                        <p:tav tm="0">
                                          <p:val>
                                            <p:strVal val="#ppt_x"/>
                                          </p:val>
                                        </p:tav>
                                        <p:tav tm="100000">
                                          <p:val>
                                            <p:strVal val="#ppt_x"/>
                                          </p:val>
                                        </p:tav>
                                      </p:tavLst>
                                    </p:anim>
                                    <p:anim calcmode="lin" valueType="num">
                                      <p:cBhvr>
                                        <p:cTn id="149" dur="1000" fill="hold"/>
                                        <p:tgtEl>
                                          <p:spTgt spid="2">
                                            <p:txEl>
                                              <p:pRg st="20" end="20"/>
                                            </p:txEl>
                                          </p:spTgt>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
                                            <p:txEl>
                                              <p:pRg st="21" end="21"/>
                                            </p:txEl>
                                          </p:spTgt>
                                        </p:tgtEl>
                                        <p:attrNameLst>
                                          <p:attrName>style.visibility</p:attrName>
                                        </p:attrNameLst>
                                      </p:cBhvr>
                                      <p:to>
                                        <p:strVal val="visible"/>
                                      </p:to>
                                    </p:set>
                                    <p:animEffect transition="in" filter="fade">
                                      <p:cBhvr>
                                        <p:cTn id="154" dur="1000"/>
                                        <p:tgtEl>
                                          <p:spTgt spid="2">
                                            <p:txEl>
                                              <p:pRg st="21" end="21"/>
                                            </p:txEl>
                                          </p:spTgt>
                                        </p:tgtEl>
                                      </p:cBhvr>
                                    </p:animEffect>
                                    <p:anim calcmode="lin" valueType="num">
                                      <p:cBhvr>
                                        <p:cTn id="155" dur="1000" fill="hold"/>
                                        <p:tgtEl>
                                          <p:spTgt spid="2">
                                            <p:txEl>
                                              <p:pRg st="21" end="21"/>
                                            </p:txEl>
                                          </p:spTgt>
                                        </p:tgtEl>
                                        <p:attrNameLst>
                                          <p:attrName>ppt_x</p:attrName>
                                        </p:attrNameLst>
                                      </p:cBhvr>
                                      <p:tavLst>
                                        <p:tav tm="0">
                                          <p:val>
                                            <p:strVal val="#ppt_x"/>
                                          </p:val>
                                        </p:tav>
                                        <p:tav tm="100000">
                                          <p:val>
                                            <p:strVal val="#ppt_x"/>
                                          </p:val>
                                        </p:tav>
                                      </p:tavLst>
                                    </p:anim>
                                    <p:anim calcmode="lin" valueType="num">
                                      <p:cBhvr>
                                        <p:cTn id="156" dur="1000" fill="hold"/>
                                        <p:tgtEl>
                                          <p:spTgt spid="2">
                                            <p:txEl>
                                              <p:pRg st="21" end="21"/>
                                            </p:txEl>
                                          </p:spTgt>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grpId="0" nodeType="clickEffect">
                                  <p:stCondLst>
                                    <p:cond delay="0"/>
                                  </p:stCondLst>
                                  <p:childTnLst>
                                    <p:set>
                                      <p:cBhvr>
                                        <p:cTn id="160" dur="1" fill="hold">
                                          <p:stCondLst>
                                            <p:cond delay="0"/>
                                          </p:stCondLst>
                                        </p:cTn>
                                        <p:tgtEl>
                                          <p:spTgt spid="2">
                                            <p:txEl>
                                              <p:pRg st="22" end="22"/>
                                            </p:txEl>
                                          </p:spTgt>
                                        </p:tgtEl>
                                        <p:attrNameLst>
                                          <p:attrName>style.visibility</p:attrName>
                                        </p:attrNameLst>
                                      </p:cBhvr>
                                      <p:to>
                                        <p:strVal val="visible"/>
                                      </p:to>
                                    </p:set>
                                    <p:animEffect transition="in" filter="fade">
                                      <p:cBhvr>
                                        <p:cTn id="161" dur="1000"/>
                                        <p:tgtEl>
                                          <p:spTgt spid="2">
                                            <p:txEl>
                                              <p:pRg st="22" end="22"/>
                                            </p:txEl>
                                          </p:spTgt>
                                        </p:tgtEl>
                                      </p:cBhvr>
                                    </p:animEffect>
                                    <p:anim calcmode="lin" valueType="num">
                                      <p:cBhvr>
                                        <p:cTn id="162" dur="1000" fill="hold"/>
                                        <p:tgtEl>
                                          <p:spTgt spid="2">
                                            <p:txEl>
                                              <p:pRg st="22" end="22"/>
                                            </p:txEl>
                                          </p:spTgt>
                                        </p:tgtEl>
                                        <p:attrNameLst>
                                          <p:attrName>ppt_x</p:attrName>
                                        </p:attrNameLst>
                                      </p:cBhvr>
                                      <p:tavLst>
                                        <p:tav tm="0">
                                          <p:val>
                                            <p:strVal val="#ppt_x"/>
                                          </p:val>
                                        </p:tav>
                                        <p:tav tm="100000">
                                          <p:val>
                                            <p:strVal val="#ppt_x"/>
                                          </p:val>
                                        </p:tav>
                                      </p:tavLst>
                                    </p:anim>
                                    <p:anim calcmode="lin" valueType="num">
                                      <p:cBhvr>
                                        <p:cTn id="163" dur="1000" fill="hold"/>
                                        <p:tgtEl>
                                          <p:spTgt spid="2">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err="1"/>
              <a:t>Últimas</a:t>
            </a:r>
            <a:r>
              <a:rPr lang="en-US" dirty="0"/>
              <a:t> </a:t>
            </a:r>
            <a:r>
              <a:rPr lang="en-US" dirty="0" err="1"/>
              <a:t>novedades</a:t>
            </a:r>
            <a:r>
              <a:rPr lang="en-US" dirty="0"/>
              <a:t> </a:t>
            </a:r>
            <a:r>
              <a:rPr lang="en-US" dirty="0" err="1"/>
              <a:t>en</a:t>
            </a:r>
            <a:br>
              <a:rPr lang="en-US" dirty="0"/>
            </a:br>
            <a:r>
              <a:rPr lang="en-US" dirty="0"/>
              <a:t>Xamarin.Forms</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 </a:t>
            </a:r>
            <a:r>
              <a:rPr lang="en-US" dirty="0" err="1"/>
              <a:t>año</a:t>
            </a:r>
            <a:r>
              <a:rPr lang="en-US" dirty="0"/>
              <a:t> Open Source!</a:t>
            </a:r>
          </a:p>
        </p:txBody>
      </p:sp>
    </p:spTree>
    <p:extLst>
      <p:ext uri="{BB962C8B-B14F-4D97-AF65-F5344CB8AC3E}">
        <p14:creationId xmlns:p14="http://schemas.microsoft.com/office/powerpoint/2010/main" val="39516319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4"/>
            <a:ext cx="11653523" cy="3896644"/>
          </a:xfrm>
        </p:spPr>
        <p:txBody>
          <a:bodyPr/>
          <a:lstStyle/>
          <a:p>
            <a:r>
              <a:rPr lang="en-US" dirty="0"/>
              <a:t>Roadmap </a:t>
            </a:r>
            <a:r>
              <a:rPr lang="en-US" dirty="0" err="1"/>
              <a:t>público</a:t>
            </a:r>
            <a:r>
              <a:rPr lang="en-US" dirty="0"/>
              <a:t>: aka.ms/xfroadmap</a:t>
            </a:r>
          </a:p>
          <a:p>
            <a:r>
              <a:rPr lang="en-US" dirty="0"/>
              <a:t>70 </a:t>
            </a:r>
            <a:r>
              <a:rPr lang="en-US" dirty="0" err="1"/>
              <a:t>contribuidores</a:t>
            </a:r>
            <a:endParaRPr lang="en-US" dirty="0"/>
          </a:p>
          <a:p>
            <a:r>
              <a:rPr lang="en-US" dirty="0"/>
              <a:t>700 merged pull requests</a:t>
            </a:r>
          </a:p>
          <a:p>
            <a:r>
              <a:rPr lang="en-US" dirty="0"/>
              <a:t>37 </a:t>
            </a:r>
            <a:r>
              <a:rPr lang="en-US" dirty="0" err="1"/>
              <a:t>propuestas</a:t>
            </a:r>
            <a:endParaRPr lang="en-US" dirty="0"/>
          </a:p>
          <a:p>
            <a:endParaRPr lang="en-US" dirty="0"/>
          </a:p>
        </p:txBody>
      </p:sp>
      <p:sp>
        <p:nvSpPr>
          <p:cNvPr id="2" name="Title 1"/>
          <p:cNvSpPr>
            <a:spLocks noGrp="1"/>
          </p:cNvSpPr>
          <p:nvPr>
            <p:ph type="title"/>
          </p:nvPr>
        </p:nvSpPr>
        <p:spPr/>
        <p:txBody>
          <a:bodyPr/>
          <a:lstStyle/>
          <a:p>
            <a:r>
              <a:rPr lang="en-US" dirty="0" err="1"/>
              <a:t>Comunidad</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2" y="3727809"/>
            <a:ext cx="6281213" cy="3019776"/>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err="1">
                <a:gradFill>
                  <a:gsLst>
                    <a:gs pos="10101">
                      <a:schemeClr val="tx1"/>
                    </a:gs>
                    <a:gs pos="54000">
                      <a:schemeClr val="tx1"/>
                    </a:gs>
                  </a:gsLst>
                  <a:lin ang="5400000" scaled="0"/>
                </a:gradFill>
              </a:rPr>
              <a:t>Características</a:t>
            </a:r>
            <a:r>
              <a:rPr lang="en-US" sz="3921" dirty="0">
                <a:gradFill>
                  <a:gsLst>
                    <a:gs pos="10101">
                      <a:schemeClr val="tx1"/>
                    </a:gs>
                    <a:gs pos="54000">
                      <a:schemeClr val="tx1"/>
                    </a:gs>
                  </a:gsLst>
                  <a:lin ang="5400000" scaled="0"/>
                </a:gradFill>
              </a:rPr>
              <a:t> &amp; </a:t>
            </a:r>
            <a:r>
              <a:rPr lang="en-US" sz="3921" dirty="0" err="1">
                <a:gradFill>
                  <a:gsLst>
                    <a:gs pos="10101">
                      <a:schemeClr val="tx1"/>
                    </a:gs>
                    <a:gs pos="54000">
                      <a:schemeClr val="tx1"/>
                    </a:gs>
                  </a:gsLst>
                  <a:lin ang="5400000" scaled="0"/>
                </a:gradFill>
              </a:rPr>
              <a:t>novedades</a:t>
            </a:r>
            <a:endParaRPr lang="en-US" sz="3921" dirty="0">
              <a:gradFill>
                <a:gsLst>
                  <a:gs pos="10101">
                    <a:schemeClr val="tx1"/>
                  </a:gs>
                  <a:gs pos="54000">
                    <a:schemeClr val="tx1"/>
                  </a:gs>
                </a:gsLst>
                <a:lin ang="5400000" scaled="0"/>
              </a:gradFill>
            </a:endParaRPr>
          </a:p>
        </p:txBody>
      </p:sp>
      <p:sp>
        <p:nvSpPr>
          <p:cNvPr id="7" name="Title 1"/>
          <p:cNvSpPr txBox="1">
            <a:spLocks/>
          </p:cNvSpPr>
          <p:nvPr/>
        </p:nvSpPr>
        <p:spPr>
          <a:xfrm>
            <a:off x="2883811" y="4026617"/>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Themes</a:t>
            </a:r>
            <a:endParaRPr lang="en-US" sz="1568" spc="-100" dirty="0">
              <a:gradFill>
                <a:gsLst>
                  <a:gs pos="10101">
                    <a:srgbClr val="505050"/>
                  </a:gs>
                  <a:gs pos="54000">
                    <a:srgbClr val="505050"/>
                  </a:gs>
                </a:gsLst>
                <a:lin ang="5400000" scaled="0"/>
              </a:gradFill>
              <a:latin typeface="Segoe UI Light"/>
            </a:endParaRPr>
          </a:p>
        </p:txBody>
      </p:sp>
      <p:sp>
        <p:nvSpPr>
          <p:cNvPr id="8" name="Title 1"/>
          <p:cNvSpPr txBox="1">
            <a:spLocks/>
          </p:cNvSpPr>
          <p:nvPr/>
        </p:nvSpPr>
        <p:spPr>
          <a:xfrm>
            <a:off x="993281" y="4620266"/>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Deep Linking</a:t>
            </a:r>
            <a:endParaRPr lang="en-US" sz="1568" spc="-100" dirty="0">
              <a:gradFill>
                <a:gsLst>
                  <a:gs pos="10101">
                    <a:srgbClr val="505050"/>
                  </a:gs>
                  <a:gs pos="54000">
                    <a:srgbClr val="505050"/>
                  </a:gs>
                </a:gsLst>
                <a:lin ang="5400000" scaled="0"/>
              </a:gradFill>
              <a:latin typeface="Segoe UI Light"/>
            </a:endParaRPr>
          </a:p>
        </p:txBody>
      </p:sp>
      <p:sp>
        <p:nvSpPr>
          <p:cNvPr id="9" name="Title 1"/>
          <p:cNvSpPr txBox="1">
            <a:spLocks/>
          </p:cNvSpPr>
          <p:nvPr/>
        </p:nvSpPr>
        <p:spPr>
          <a:xfrm>
            <a:off x="2248844" y="4996408"/>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Styles</a:t>
            </a:r>
            <a:endParaRPr lang="en-US" sz="1568" spc="-100" dirty="0">
              <a:gradFill>
                <a:gsLst>
                  <a:gs pos="10101">
                    <a:srgbClr val="505050"/>
                  </a:gs>
                  <a:gs pos="54000">
                    <a:srgbClr val="505050"/>
                  </a:gs>
                </a:gsLst>
                <a:lin ang="5400000" scaled="0"/>
              </a:gradFill>
              <a:latin typeface="Segoe UI Light"/>
            </a:endParaRPr>
          </a:p>
        </p:txBody>
      </p:sp>
      <p:sp>
        <p:nvSpPr>
          <p:cNvPr id="10" name="Title 1"/>
          <p:cNvSpPr txBox="1">
            <a:spLocks/>
          </p:cNvSpPr>
          <p:nvPr/>
        </p:nvSpPr>
        <p:spPr>
          <a:xfrm>
            <a:off x="6992425" y="4269220"/>
            <a:ext cx="3659212"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549" spc="-100" dirty="0">
                <a:gradFill>
                  <a:gsLst>
                    <a:gs pos="1250">
                      <a:srgbClr val="505050"/>
                    </a:gs>
                    <a:gs pos="100000">
                      <a:srgbClr val="505050"/>
                    </a:gs>
                  </a:gsLst>
                  <a:lin ang="5400000" scaled="0"/>
                </a:gradFill>
                <a:latin typeface="Segoe UI Light"/>
              </a:rPr>
              <a:t>Embedded Native Controls</a:t>
            </a:r>
            <a:endParaRPr lang="en-US" sz="2549" spc="-100" dirty="0">
              <a:gradFill>
                <a:gsLst>
                  <a:gs pos="10101">
                    <a:srgbClr val="505050"/>
                  </a:gs>
                  <a:gs pos="54000">
                    <a:srgbClr val="505050"/>
                  </a:gs>
                </a:gsLst>
                <a:lin ang="5400000" scaled="0"/>
              </a:gradFill>
              <a:latin typeface="Segoe UI Light"/>
            </a:endParaRPr>
          </a:p>
        </p:txBody>
      </p:sp>
      <p:sp>
        <p:nvSpPr>
          <p:cNvPr id="11" name="Title 1"/>
          <p:cNvSpPr txBox="1">
            <a:spLocks/>
          </p:cNvSpPr>
          <p:nvPr/>
        </p:nvSpPr>
        <p:spPr>
          <a:xfrm>
            <a:off x="792153" y="3759844"/>
            <a:ext cx="1718148"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macOS</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12" name="Title 1"/>
          <p:cNvSpPr txBox="1">
            <a:spLocks/>
          </p:cNvSpPr>
          <p:nvPr/>
        </p:nvSpPr>
        <p:spPr>
          <a:xfrm>
            <a:off x="5699512" y="3124399"/>
            <a:ext cx="3406543"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Enhanced </a:t>
            </a:r>
            <a:r>
              <a:rPr lang="en-US" sz="1568" dirty="0" err="1">
                <a:solidFill>
                  <a:srgbClr val="505050"/>
                </a:solidFill>
                <a:latin typeface="Segoe UI Light"/>
              </a:rPr>
              <a:t>GestureRecognizers</a:t>
            </a:r>
            <a:endParaRPr lang="en-US" sz="1568" dirty="0">
              <a:gradFill>
                <a:gsLst>
                  <a:gs pos="10101">
                    <a:srgbClr val="505050"/>
                  </a:gs>
                  <a:gs pos="54000">
                    <a:srgbClr val="505050"/>
                  </a:gs>
                </a:gsLst>
                <a:lin ang="5400000" scaled="0"/>
              </a:gradFill>
              <a:latin typeface="Segoe UI Light"/>
            </a:endParaRPr>
          </a:p>
        </p:txBody>
      </p:sp>
      <p:sp>
        <p:nvSpPr>
          <p:cNvPr id="13" name="Title 1"/>
          <p:cNvSpPr txBox="1">
            <a:spLocks/>
          </p:cNvSpPr>
          <p:nvPr/>
        </p:nvSpPr>
        <p:spPr>
          <a:xfrm>
            <a:off x="3780236" y="5894168"/>
            <a:ext cx="268927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353" dirty="0">
                <a:gradFill>
                  <a:gsLst>
                    <a:gs pos="10101">
                      <a:srgbClr val="505050"/>
                    </a:gs>
                    <a:gs pos="54000">
                      <a:srgbClr val="505050"/>
                    </a:gs>
                  </a:gsLst>
                  <a:lin ang="5400000" scaled="0"/>
                </a:gradFill>
                <a:latin typeface="Segoe UI Light"/>
              </a:rPr>
              <a:t>Accessibility</a:t>
            </a:r>
          </a:p>
        </p:txBody>
      </p:sp>
      <p:sp>
        <p:nvSpPr>
          <p:cNvPr id="14" name="Title 1"/>
          <p:cNvSpPr txBox="1">
            <a:spLocks/>
          </p:cNvSpPr>
          <p:nvPr/>
        </p:nvSpPr>
        <p:spPr>
          <a:xfrm>
            <a:off x="7709693" y="2546710"/>
            <a:ext cx="2763977"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Android Support Libraries</a:t>
            </a:r>
            <a:endParaRPr lang="en-US" sz="1568" dirty="0">
              <a:gradFill>
                <a:gsLst>
                  <a:gs pos="10101">
                    <a:srgbClr val="505050"/>
                  </a:gs>
                  <a:gs pos="54000">
                    <a:srgbClr val="505050"/>
                  </a:gs>
                </a:gsLst>
                <a:lin ang="5400000" scaled="0"/>
              </a:gradFill>
              <a:latin typeface="Segoe UI Light"/>
            </a:endParaRPr>
          </a:p>
        </p:txBody>
      </p:sp>
      <p:sp>
        <p:nvSpPr>
          <p:cNvPr id="15" name="Title 1"/>
          <p:cNvSpPr txBox="1">
            <a:spLocks/>
          </p:cNvSpPr>
          <p:nvPr/>
        </p:nvSpPr>
        <p:spPr>
          <a:xfrm>
            <a:off x="9382891" y="5819466"/>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PlatformSpecifics</a:t>
            </a:r>
            <a:endParaRPr lang="en-US" sz="1568" dirty="0">
              <a:gradFill>
                <a:gsLst>
                  <a:gs pos="10101">
                    <a:srgbClr val="505050"/>
                  </a:gs>
                  <a:gs pos="54000">
                    <a:srgbClr val="505050"/>
                  </a:gs>
                </a:gsLst>
                <a:lin ang="5400000" scaled="0"/>
              </a:gradFill>
              <a:latin typeface="Segoe UI Light"/>
            </a:endParaRPr>
          </a:p>
        </p:txBody>
      </p:sp>
      <p:sp>
        <p:nvSpPr>
          <p:cNvPr id="16" name="Title 1"/>
          <p:cNvSpPr txBox="1">
            <a:spLocks/>
          </p:cNvSpPr>
          <p:nvPr/>
        </p:nvSpPr>
        <p:spPr>
          <a:xfrm>
            <a:off x="9870651" y="4923042"/>
            <a:ext cx="126993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Fast Scroll</a:t>
            </a:r>
            <a:endParaRPr lang="en-US" sz="1568" dirty="0">
              <a:gradFill>
                <a:gsLst>
                  <a:gs pos="10101">
                    <a:srgbClr val="505050"/>
                  </a:gs>
                  <a:gs pos="54000">
                    <a:srgbClr val="505050"/>
                  </a:gs>
                </a:gsLst>
                <a:lin ang="5400000" scaled="0"/>
              </a:gradFill>
              <a:latin typeface="Segoe UI Light"/>
            </a:endParaRPr>
          </a:p>
        </p:txBody>
      </p:sp>
      <p:sp>
        <p:nvSpPr>
          <p:cNvPr id="17" name="Title 1"/>
          <p:cNvSpPr txBox="1">
            <a:spLocks/>
          </p:cNvSpPr>
          <p:nvPr/>
        </p:nvSpPr>
        <p:spPr>
          <a:xfrm>
            <a:off x="6234327" y="5314509"/>
            <a:ext cx="295073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NavigationPage</a:t>
            </a:r>
            <a:r>
              <a:rPr lang="en-US" sz="1568" dirty="0">
                <a:solidFill>
                  <a:srgbClr val="505050"/>
                </a:solidFill>
                <a:latin typeface="Segoe UI Light"/>
              </a:rPr>
              <a:t> Translucency</a:t>
            </a:r>
            <a:endParaRPr lang="en-US" sz="1568" dirty="0">
              <a:gradFill>
                <a:gsLst>
                  <a:gs pos="10101">
                    <a:srgbClr val="505050"/>
                  </a:gs>
                  <a:gs pos="54000">
                    <a:srgbClr val="505050"/>
                  </a:gs>
                </a:gsLst>
                <a:lin ang="5400000" scaled="0"/>
              </a:gradFill>
              <a:latin typeface="Segoe UI Light"/>
            </a:endParaRPr>
          </a:p>
        </p:txBody>
      </p:sp>
      <p:sp>
        <p:nvSpPr>
          <p:cNvPr id="18" name="Title 1"/>
          <p:cNvSpPr txBox="1">
            <a:spLocks/>
          </p:cNvSpPr>
          <p:nvPr/>
        </p:nvSpPr>
        <p:spPr>
          <a:xfrm>
            <a:off x="9515816" y="352982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Blur Behind</a:t>
            </a:r>
            <a:endParaRPr lang="en-US" sz="1568" dirty="0">
              <a:gradFill>
                <a:gsLst>
                  <a:gs pos="10101">
                    <a:srgbClr val="505050"/>
                  </a:gs>
                  <a:gs pos="54000">
                    <a:srgbClr val="505050"/>
                  </a:gs>
                </a:gsLst>
                <a:lin ang="5400000" scaled="0"/>
              </a:gradFill>
              <a:latin typeface="Segoe UI Light"/>
            </a:endParaRPr>
          </a:p>
        </p:txBody>
      </p:sp>
      <p:sp>
        <p:nvSpPr>
          <p:cNvPr id="19" name="Title 1"/>
          <p:cNvSpPr txBox="1">
            <a:spLocks/>
          </p:cNvSpPr>
          <p:nvPr/>
        </p:nvSpPr>
        <p:spPr>
          <a:xfrm>
            <a:off x="3705534" y="4736286"/>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FFFFFF"/>
                </a:solidFill>
                <a:latin typeface="Segoe UI Light"/>
              </a:rPr>
              <a:t>.</a:t>
            </a:r>
            <a:r>
              <a:rPr lang="en-US" sz="1568" dirty="0" err="1">
                <a:solidFill>
                  <a:srgbClr val="FFFFFF"/>
                </a:solidFill>
                <a:latin typeface="Segoe UI Light"/>
              </a:rPr>
              <a:t>netstandard</a:t>
            </a:r>
            <a:r>
              <a:rPr lang="en-US" sz="1568" dirty="0">
                <a:solidFill>
                  <a:srgbClr val="FFFFFF"/>
                </a:solidFill>
                <a:latin typeface="Segoe UI Light"/>
              </a:rPr>
              <a:t> support</a:t>
            </a:r>
          </a:p>
        </p:txBody>
      </p:sp>
      <p:sp>
        <p:nvSpPr>
          <p:cNvPr id="20" name="Title 1"/>
          <p:cNvSpPr txBox="1">
            <a:spLocks/>
          </p:cNvSpPr>
          <p:nvPr/>
        </p:nvSpPr>
        <p:spPr>
          <a:xfrm>
            <a:off x="194536" y="6069505"/>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Partial Collapse </a:t>
            </a:r>
            <a:r>
              <a:rPr lang="en-US" sz="1568" dirty="0" err="1">
                <a:solidFill>
                  <a:srgbClr val="505050"/>
                </a:solidFill>
                <a:latin typeface="Segoe UI Light"/>
              </a:rPr>
              <a:t>MasterPage</a:t>
            </a:r>
            <a:endParaRPr lang="en-US" sz="1568" dirty="0">
              <a:gradFill>
                <a:gsLst>
                  <a:gs pos="10101">
                    <a:srgbClr val="505050"/>
                  </a:gs>
                  <a:gs pos="54000">
                    <a:srgbClr val="505050"/>
                  </a:gs>
                </a:gsLst>
                <a:lin ang="5400000" scaled="0"/>
              </a:gradFill>
              <a:latin typeface="Segoe UI Light"/>
            </a:endParaRPr>
          </a:p>
        </p:txBody>
      </p:sp>
      <p:sp>
        <p:nvSpPr>
          <p:cNvPr id="21" name="Title 1"/>
          <p:cNvSpPr txBox="1">
            <a:spLocks/>
          </p:cNvSpPr>
          <p:nvPr/>
        </p:nvSpPr>
        <p:spPr>
          <a:xfrm>
            <a:off x="343941" y="1427482"/>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Native Control Binding</a:t>
            </a:r>
            <a:endParaRPr lang="en-US" sz="1568" dirty="0">
              <a:gradFill>
                <a:gsLst>
                  <a:gs pos="10101">
                    <a:srgbClr val="505050"/>
                  </a:gs>
                  <a:gs pos="54000">
                    <a:srgbClr val="505050"/>
                  </a:gs>
                </a:gsLst>
                <a:lin ang="5400000" scaled="0"/>
              </a:gradFill>
              <a:latin typeface="Segoe UI Light"/>
            </a:endParaRPr>
          </a:p>
        </p:txBody>
      </p:sp>
      <p:sp>
        <p:nvSpPr>
          <p:cNvPr id="22" name="Title 1"/>
          <p:cNvSpPr txBox="1">
            <a:spLocks/>
          </p:cNvSpPr>
          <p:nvPr/>
        </p:nvSpPr>
        <p:spPr>
          <a:xfrm>
            <a:off x="9550971" y="1827551"/>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Map Extensibility</a:t>
            </a:r>
            <a:endParaRPr lang="en-US" sz="1568" dirty="0">
              <a:gradFill>
                <a:gsLst>
                  <a:gs pos="10101">
                    <a:srgbClr val="505050"/>
                  </a:gs>
                  <a:gs pos="54000">
                    <a:srgbClr val="505050"/>
                  </a:gs>
                </a:gsLst>
                <a:lin ang="5400000" scaled="0"/>
              </a:gradFill>
              <a:latin typeface="Segoe UI Light"/>
            </a:endParaRPr>
          </a:p>
        </p:txBody>
      </p:sp>
      <p:sp>
        <p:nvSpPr>
          <p:cNvPr id="23" name="Title 1"/>
          <p:cNvSpPr txBox="1">
            <a:spLocks/>
          </p:cNvSpPr>
          <p:nvPr/>
        </p:nvSpPr>
        <p:spPr>
          <a:xfrm>
            <a:off x="7592238" y="890994"/>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961" dirty="0">
                <a:solidFill>
                  <a:srgbClr val="505050"/>
                </a:solidFill>
                <a:latin typeface="Segoe UI Light"/>
              </a:rPr>
              <a:t>Fast Renderers Preview</a:t>
            </a:r>
            <a:endParaRPr lang="en-US" sz="1961" dirty="0">
              <a:gradFill>
                <a:gsLst>
                  <a:gs pos="10101">
                    <a:srgbClr val="505050"/>
                  </a:gs>
                  <a:gs pos="54000">
                    <a:srgbClr val="505050"/>
                  </a:gs>
                </a:gsLst>
                <a:lin ang="5400000" scaled="0"/>
              </a:gradFill>
              <a:latin typeface="Segoe UI Light"/>
            </a:endParaRPr>
          </a:p>
        </p:txBody>
      </p:sp>
      <p:sp>
        <p:nvSpPr>
          <p:cNvPr id="24" name="Title 1"/>
          <p:cNvSpPr txBox="1">
            <a:spLocks/>
          </p:cNvSpPr>
          <p:nvPr/>
        </p:nvSpPr>
        <p:spPr>
          <a:xfrm>
            <a:off x="343941" y="2094081"/>
            <a:ext cx="2824306"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3137" dirty="0">
                <a:solidFill>
                  <a:srgbClr val="505050"/>
                </a:solidFill>
                <a:latin typeface="Segoe UI Light"/>
              </a:rPr>
              <a:t>Startup Time</a:t>
            </a:r>
            <a:endParaRPr lang="en-US" sz="3137" dirty="0">
              <a:gradFill>
                <a:gsLst>
                  <a:gs pos="10101">
                    <a:srgbClr val="505050"/>
                  </a:gs>
                  <a:gs pos="54000">
                    <a:srgbClr val="505050"/>
                  </a:gs>
                </a:gsLst>
                <a:lin ang="5400000" scaled="0"/>
              </a:gradFill>
              <a:latin typeface="Segoe UI Light"/>
            </a:endParaRPr>
          </a:p>
        </p:txBody>
      </p:sp>
      <p:sp>
        <p:nvSpPr>
          <p:cNvPr id="25" name="Title 1"/>
          <p:cNvSpPr txBox="1">
            <a:spLocks/>
          </p:cNvSpPr>
          <p:nvPr/>
        </p:nvSpPr>
        <p:spPr>
          <a:xfrm>
            <a:off x="4528446" y="394659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ListView</a:t>
            </a:r>
            <a:r>
              <a:rPr lang="en-US" sz="1568" dirty="0">
                <a:solidFill>
                  <a:srgbClr val="505050"/>
                </a:solidFill>
                <a:latin typeface="Segoe UI Light"/>
              </a:rPr>
              <a:t> Scrolling</a:t>
            </a:r>
            <a:endParaRPr lang="en-US" sz="1568" dirty="0">
              <a:gradFill>
                <a:gsLst>
                  <a:gs pos="10101">
                    <a:srgbClr val="505050"/>
                  </a:gs>
                  <a:gs pos="54000">
                    <a:srgbClr val="505050"/>
                  </a:gs>
                </a:gsLst>
                <a:lin ang="5400000" scaled="0"/>
              </a:gradFill>
              <a:latin typeface="Segoe UI Light"/>
            </a:endParaRPr>
          </a:p>
        </p:txBody>
      </p:sp>
      <p:sp>
        <p:nvSpPr>
          <p:cNvPr id="26" name="Title 1"/>
          <p:cNvSpPr txBox="1">
            <a:spLocks/>
          </p:cNvSpPr>
          <p:nvPr/>
        </p:nvSpPr>
        <p:spPr>
          <a:xfrm>
            <a:off x="2972886" y="1124289"/>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Memory Improvements</a:t>
            </a:r>
            <a:endParaRPr lang="en-US" sz="1568" dirty="0">
              <a:gradFill>
                <a:gsLst>
                  <a:gs pos="10101">
                    <a:srgbClr val="505050"/>
                  </a:gs>
                  <a:gs pos="54000">
                    <a:srgbClr val="505050"/>
                  </a:gs>
                </a:gsLst>
                <a:lin ang="5400000" scaled="0"/>
              </a:gradFill>
              <a:latin typeface="Segoe UI Light"/>
            </a:endParaRPr>
          </a:p>
        </p:txBody>
      </p:sp>
      <p:sp>
        <p:nvSpPr>
          <p:cNvPr id="27" name="Title 1"/>
          <p:cNvSpPr txBox="1">
            <a:spLocks/>
          </p:cNvSpPr>
          <p:nvPr/>
        </p:nvSpPr>
        <p:spPr>
          <a:xfrm>
            <a:off x="2734407" y="2021414"/>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XAMLC</a:t>
            </a:r>
            <a:endParaRPr lang="en-US" sz="1568" dirty="0">
              <a:gradFill>
                <a:gsLst>
                  <a:gs pos="10101">
                    <a:srgbClr val="505050"/>
                  </a:gs>
                  <a:gs pos="54000">
                    <a:srgbClr val="505050"/>
                  </a:gs>
                </a:gsLst>
                <a:lin ang="5400000" scaled="0"/>
              </a:gradFill>
              <a:latin typeface="Segoe UI Light"/>
            </a:endParaRPr>
          </a:p>
        </p:txBody>
      </p:sp>
      <p:sp>
        <p:nvSpPr>
          <p:cNvPr id="28" name="Title 1"/>
          <p:cNvSpPr txBox="1">
            <a:spLocks/>
          </p:cNvSpPr>
          <p:nvPr/>
        </p:nvSpPr>
        <p:spPr>
          <a:xfrm>
            <a:off x="6021298" y="1630391"/>
            <a:ext cx="257722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157" dirty="0" err="1">
                <a:solidFill>
                  <a:srgbClr val="505050"/>
                </a:solidFill>
                <a:latin typeface="Segoe UI Light"/>
              </a:rPr>
              <a:t>Bindable</a:t>
            </a:r>
            <a:r>
              <a:rPr lang="en-US" sz="2157" dirty="0">
                <a:solidFill>
                  <a:srgbClr val="505050"/>
                </a:solidFill>
                <a:latin typeface="Segoe UI Light"/>
              </a:rPr>
              <a:t> Picker</a:t>
            </a:r>
            <a:endParaRPr lang="en-US" sz="2157" dirty="0">
              <a:gradFill>
                <a:gsLst>
                  <a:gs pos="10101">
                    <a:srgbClr val="505050"/>
                  </a:gs>
                  <a:gs pos="54000">
                    <a:srgbClr val="505050"/>
                  </a:gs>
                </a:gsLst>
                <a:lin ang="5400000" scaled="0"/>
              </a:gradFill>
              <a:latin typeface="Segoe UI Light"/>
            </a:endParaRPr>
          </a:p>
        </p:txBody>
      </p:sp>
      <p:sp>
        <p:nvSpPr>
          <p:cNvPr id="29" name="Title 1"/>
          <p:cNvSpPr txBox="1">
            <a:spLocks/>
          </p:cNvSpPr>
          <p:nvPr/>
        </p:nvSpPr>
        <p:spPr>
          <a:xfrm>
            <a:off x="993281" y="301956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Frame Corners</a:t>
            </a:r>
            <a:endParaRPr lang="en-US" sz="1568" dirty="0">
              <a:gradFill>
                <a:gsLst>
                  <a:gs pos="10101">
                    <a:srgbClr val="505050"/>
                  </a:gs>
                  <a:gs pos="54000">
                    <a:srgbClr val="505050"/>
                  </a:gs>
                </a:gsLst>
                <a:lin ang="5400000" scaled="0"/>
              </a:gradFill>
              <a:latin typeface="Segoe UI Light"/>
            </a:endParaRPr>
          </a:p>
        </p:txBody>
      </p:sp>
      <p:sp>
        <p:nvSpPr>
          <p:cNvPr id="30" name="Title 1"/>
          <p:cNvSpPr txBox="1">
            <a:spLocks/>
          </p:cNvSpPr>
          <p:nvPr/>
        </p:nvSpPr>
        <p:spPr>
          <a:xfrm>
            <a:off x="2915760" y="3370367"/>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Tizen</a:t>
            </a:r>
            <a:endParaRPr lang="en-US" sz="1568" dirty="0">
              <a:gradFill>
                <a:gsLst>
                  <a:gs pos="10101">
                    <a:srgbClr val="505050"/>
                  </a:gs>
                  <a:gs pos="54000">
                    <a:srgbClr val="505050"/>
                  </a:gs>
                </a:gsLst>
                <a:lin ang="5400000" scaled="0"/>
              </a:gradFill>
              <a:latin typeface="Segoe UI Light"/>
            </a:endParaRPr>
          </a:p>
        </p:txBody>
      </p:sp>
      <p:sp>
        <p:nvSpPr>
          <p:cNvPr id="33" name="Title 1"/>
          <p:cNvSpPr txBox="1">
            <a:spLocks/>
          </p:cNvSpPr>
          <p:nvPr/>
        </p:nvSpPr>
        <p:spPr>
          <a:xfrm>
            <a:off x="4418499" y="210033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Forms Previewer</a:t>
            </a:r>
            <a:endParaRPr lang="en-US" sz="1568" dirty="0">
              <a:gradFill>
                <a:gsLst>
                  <a:gs pos="10101">
                    <a:srgbClr val="505050"/>
                  </a:gs>
                  <a:gs pos="54000">
                    <a:srgbClr val="505050"/>
                  </a:gs>
                </a:gsLst>
                <a:lin ang="5400000" scaled="0"/>
              </a:gradFill>
              <a:latin typeface="Segoe UI Light"/>
            </a:endParaRPr>
          </a:p>
        </p:txBody>
      </p:sp>
      <p:sp>
        <p:nvSpPr>
          <p:cNvPr id="34" name="Title 1"/>
          <p:cNvSpPr txBox="1">
            <a:spLocks/>
          </p:cNvSpPr>
          <p:nvPr/>
        </p:nvSpPr>
        <p:spPr>
          <a:xfrm>
            <a:off x="3966991" y="274194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FlexLayout</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35" name="Title 1"/>
          <p:cNvSpPr txBox="1">
            <a:spLocks/>
          </p:cNvSpPr>
          <p:nvPr/>
        </p:nvSpPr>
        <p:spPr>
          <a:xfrm>
            <a:off x="661425" y="5449936"/>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Xamarin.Forms</a:t>
            </a:r>
            <a:r>
              <a:rPr lang="en-US" sz="1568" dirty="0">
                <a:solidFill>
                  <a:srgbClr val="505050"/>
                </a:solidFill>
                <a:latin typeface="Segoe UI Light"/>
              </a:rPr>
              <a:t> Embedding</a:t>
            </a:r>
            <a:endParaRPr lang="en-US" sz="1568" dirty="0">
              <a:gradFill>
                <a:gsLst>
                  <a:gs pos="10101">
                    <a:srgbClr val="505050"/>
                  </a:gs>
                  <a:gs pos="54000">
                    <a:srgbClr val="505050"/>
                  </a:gs>
                </a:gsLst>
                <a:lin ang="5400000" scaled="0"/>
              </a:gradFill>
              <a:latin typeface="Segoe UI Light"/>
            </a:endParaRPr>
          </a:p>
        </p:txBody>
      </p:sp>
      <p:sp>
        <p:nvSpPr>
          <p:cNvPr id="36" name="Title 1"/>
          <p:cNvSpPr txBox="1">
            <a:spLocks/>
          </p:cNvSpPr>
          <p:nvPr/>
        </p:nvSpPr>
        <p:spPr>
          <a:xfrm>
            <a:off x="6572226" y="6048021"/>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DataPages</a:t>
            </a:r>
            <a:endParaRPr lang="en-US" sz="1568" dirty="0">
              <a:gradFill>
                <a:gsLst>
                  <a:gs pos="10101">
                    <a:srgbClr val="505050"/>
                  </a:gs>
                  <a:gs pos="54000">
                    <a:srgbClr val="505050"/>
                  </a:gs>
                </a:gsLst>
                <a:lin ang="5400000" scaled="0"/>
              </a:gradFill>
              <a:latin typeface="Segoe UI Light"/>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Xamarin Live Player</a:t>
            </a:r>
          </a:p>
        </p:txBody>
      </p:sp>
    </p:spTree>
    <p:extLst>
      <p:ext uri="{BB962C8B-B14F-4D97-AF65-F5344CB8AC3E}">
        <p14:creationId xmlns:p14="http://schemas.microsoft.com/office/powerpoint/2010/main" val="3692992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9" name="Marcador de posición de imagen 8"/>
          <p:cNvPicPr>
            <a:picLocks noGrp="1" noChangeAspect="1"/>
          </p:cNvPicPr>
          <p:nvPr>
            <p:ph type="pic" sz="quarter" idx="19"/>
          </p:nvPr>
        </p:nvPicPr>
        <p:blipFill>
          <a:blip r:embed="rId4"/>
          <a:srcRect t="12483" b="12483"/>
          <a:stretch>
            <a:fillRect/>
          </a:stretch>
        </p:blipFill>
        <p:spPr>
          <a:xfrm>
            <a:off x="358873" y="1718140"/>
            <a:ext cx="3585699" cy="3586208"/>
          </a:xfr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a:t>Xamarin Live Player</a:t>
            </a:r>
          </a:p>
        </p:txBody>
      </p:sp>
      <p:sp>
        <p:nvSpPr>
          <p:cNvPr id="7" name="Text Placeholder 6"/>
          <p:cNvSpPr>
            <a:spLocks noGrp="1"/>
          </p:cNvSpPr>
          <p:nvPr>
            <p:ph type="body" sz="quarter" idx="11"/>
          </p:nvPr>
        </p:nvSpPr>
        <p:spPr>
          <a:xfrm>
            <a:off x="277583" y="1636152"/>
            <a:ext cx="4610260" cy="4930336"/>
          </a:xfrm>
        </p:spPr>
        <p:txBody>
          <a:bodyPr/>
          <a:lstStyle/>
          <a:p>
            <a:pPr marL="0" indent="0"/>
            <a:r>
              <a:rPr lang="en-US" sz="3600" dirty="0">
                <a:latin typeface="+mj-lt"/>
              </a:rPr>
              <a:t>Xamarin Live Player </a:t>
            </a:r>
            <a:r>
              <a:rPr lang="en-US" sz="3600" dirty="0" err="1">
                <a:latin typeface="+mj-lt"/>
              </a:rPr>
              <a:t>tiene</a:t>
            </a:r>
            <a:r>
              <a:rPr lang="en-US" sz="3600" dirty="0">
                <a:latin typeface="+mj-lt"/>
              </a:rPr>
              <a:t> </a:t>
            </a:r>
            <a:r>
              <a:rPr lang="en-US" sz="3600" dirty="0" err="1">
                <a:latin typeface="+mj-lt"/>
              </a:rPr>
              <a:t>como</a:t>
            </a:r>
            <a:r>
              <a:rPr lang="en-US" sz="3600" dirty="0">
                <a:latin typeface="+mj-lt"/>
              </a:rPr>
              <a:t> </a:t>
            </a:r>
            <a:r>
              <a:rPr lang="en-US" sz="3600" dirty="0" err="1">
                <a:latin typeface="+mj-lt"/>
              </a:rPr>
              <a:t>objetivo</a:t>
            </a:r>
            <a:r>
              <a:rPr lang="en-US" sz="3600" dirty="0">
                <a:latin typeface="+mj-lt"/>
              </a:rPr>
              <a:t> </a:t>
            </a:r>
            <a:r>
              <a:rPr lang="en-US" sz="3600" dirty="0" err="1">
                <a:latin typeface="+mj-lt"/>
              </a:rPr>
              <a:t>permitir</a:t>
            </a:r>
            <a:r>
              <a:rPr lang="en-US" sz="3600" dirty="0">
                <a:latin typeface="+mj-lt"/>
              </a:rPr>
              <a:t> </a:t>
            </a:r>
            <a:r>
              <a:rPr lang="en-US" sz="3600" dirty="0" err="1">
                <a:latin typeface="+mj-lt"/>
              </a:rPr>
              <a:t>correr</a:t>
            </a:r>
            <a:r>
              <a:rPr lang="en-US" sz="3600" dirty="0">
                <a:latin typeface="+mj-lt"/>
              </a:rPr>
              <a:t> Apps </a:t>
            </a:r>
            <a:r>
              <a:rPr lang="en-US" sz="3600" dirty="0" err="1">
                <a:latin typeface="+mj-lt"/>
              </a:rPr>
              <a:t>Xamarin.iOS</a:t>
            </a:r>
            <a:r>
              <a:rPr lang="en-US" sz="3600" dirty="0">
                <a:latin typeface="+mj-lt"/>
              </a:rPr>
              <a:t> y </a:t>
            </a:r>
            <a:r>
              <a:rPr lang="en-US" sz="3600" dirty="0" err="1">
                <a:latin typeface="+mj-lt"/>
              </a:rPr>
              <a:t>Xamarin.Android</a:t>
            </a:r>
            <a:r>
              <a:rPr lang="en-US" sz="3600" dirty="0">
                <a:latin typeface="+mj-lt"/>
              </a:rPr>
              <a:t> </a:t>
            </a:r>
            <a:r>
              <a:rPr lang="en-US" sz="3600" dirty="0" err="1">
                <a:latin typeface="+mj-lt"/>
              </a:rPr>
              <a:t>directamente</a:t>
            </a:r>
            <a:r>
              <a:rPr lang="en-US" sz="3600" dirty="0">
                <a:latin typeface="+mj-lt"/>
              </a:rPr>
              <a:t> </a:t>
            </a:r>
            <a:r>
              <a:rPr lang="en-US" sz="3600" dirty="0" err="1">
                <a:latin typeface="+mj-lt"/>
              </a:rPr>
              <a:t>en</a:t>
            </a:r>
            <a:r>
              <a:rPr lang="en-US" sz="3600" dirty="0">
                <a:latin typeface="+mj-lt"/>
              </a:rPr>
              <a:t> el </a:t>
            </a:r>
            <a:r>
              <a:rPr lang="en-US" sz="3600" dirty="0" err="1">
                <a:latin typeface="+mj-lt"/>
              </a:rPr>
              <a:t>dispositivo</a:t>
            </a:r>
            <a:r>
              <a:rPr lang="en-US" sz="3600" dirty="0">
                <a:latin typeface="+mj-lt"/>
              </a:rPr>
              <a:t> con </a:t>
            </a:r>
            <a:r>
              <a:rPr lang="en-US" sz="3600" dirty="0" err="1">
                <a:latin typeface="+mj-lt"/>
              </a:rPr>
              <a:t>una</a:t>
            </a:r>
            <a:r>
              <a:rPr lang="en-US" sz="3600" dirty="0">
                <a:latin typeface="+mj-lt"/>
              </a:rPr>
              <a:t> </a:t>
            </a:r>
            <a:r>
              <a:rPr lang="en-US" sz="3600" dirty="0" err="1">
                <a:latin typeface="+mj-lt"/>
              </a:rPr>
              <a:t>configuración</a:t>
            </a:r>
            <a:r>
              <a:rPr lang="en-US" sz="3600" dirty="0">
                <a:latin typeface="+mj-lt"/>
              </a:rPr>
              <a:t> y </a:t>
            </a:r>
            <a:r>
              <a:rPr lang="en-US" sz="3600" dirty="0" err="1">
                <a:latin typeface="+mj-lt"/>
              </a:rPr>
              <a:t>requisitos</a:t>
            </a:r>
            <a:r>
              <a:rPr lang="en-US" sz="3600" dirty="0">
                <a:latin typeface="+mj-lt"/>
              </a:rPr>
              <a:t> </a:t>
            </a:r>
            <a:r>
              <a:rPr lang="en-US" sz="3600" dirty="0" err="1">
                <a:latin typeface="+mj-lt"/>
              </a:rPr>
              <a:t>mínimos</a:t>
            </a:r>
            <a:r>
              <a:rPr lang="en-US" sz="3600" dirty="0">
                <a:latin typeface="+mj-lt"/>
              </a:rPr>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842" y="1634278"/>
            <a:ext cx="7034920" cy="3834920"/>
          </a:xfrm>
          <a:prstGeom prst="rect">
            <a:avLst/>
          </a:prstGeom>
        </p:spPr>
      </p:pic>
    </p:spTree>
    <p:extLst>
      <p:ext uri="{BB962C8B-B14F-4D97-AF65-F5344CB8AC3E}">
        <p14:creationId xmlns:p14="http://schemas.microsoft.com/office/powerpoint/2010/main" val="31043624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a:t>
            </a:r>
          </a:p>
        </p:txBody>
      </p:sp>
      <p:sp>
        <p:nvSpPr>
          <p:cNvPr id="22" name="Text Placeholder 21"/>
          <p:cNvSpPr>
            <a:spLocks noGrp="1"/>
          </p:cNvSpPr>
          <p:nvPr>
            <p:ph type="body" sz="quarter" idx="11"/>
          </p:nvPr>
        </p:nvSpPr>
        <p:spPr>
          <a:xfrm>
            <a:off x="277582" y="1636152"/>
            <a:ext cx="11645179" cy="4930336"/>
          </a:xfrm>
        </p:spPr>
        <p:txBody>
          <a:bodyPr/>
          <a:lstStyle/>
          <a:p>
            <a:pPr marL="285750" indent="-285750">
              <a:buFont typeface="Arial" panose="020B0604020202020204" pitchFamily="34" charset="0"/>
              <a:buChar char="•"/>
            </a:pPr>
            <a:r>
              <a:rPr lang="en-US" sz="3600" dirty="0">
                <a:latin typeface="Segoe UI (Headings)"/>
              </a:rPr>
              <a:t>Se </a:t>
            </a:r>
            <a:r>
              <a:rPr lang="en-US" sz="3600" dirty="0" err="1">
                <a:latin typeface="Segoe UI (Headings)"/>
              </a:rPr>
              <a:t>puede</a:t>
            </a:r>
            <a:r>
              <a:rPr lang="en-US" sz="3600" dirty="0">
                <a:latin typeface="Segoe UI (Headings)"/>
              </a:rPr>
              <a:t> </a:t>
            </a:r>
            <a:r>
              <a:rPr lang="en-US" sz="3600" dirty="0" err="1">
                <a:latin typeface="Segoe UI (Headings)"/>
              </a:rPr>
              <a:t>utilizar</a:t>
            </a:r>
            <a:r>
              <a:rPr lang="en-US" sz="3600" dirty="0">
                <a:latin typeface="Segoe UI (Headings)"/>
              </a:rPr>
              <a:t> </a:t>
            </a:r>
            <a:r>
              <a:rPr lang="en-US" sz="3600" dirty="0" err="1">
                <a:latin typeface="Segoe UI (Headings)"/>
              </a:rPr>
              <a:t>desde</a:t>
            </a:r>
            <a:r>
              <a:rPr lang="en-US" sz="3600" dirty="0">
                <a:latin typeface="Segoe UI (Headings)"/>
              </a:rPr>
              <a:t> Visual Studio </a:t>
            </a:r>
            <a:r>
              <a:rPr lang="en-US" sz="3600" dirty="0" err="1">
                <a:latin typeface="Segoe UI (Headings)"/>
              </a:rPr>
              <a:t>tanto</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si</a:t>
            </a:r>
            <a:r>
              <a:rPr lang="en-US" sz="3600" dirty="0">
                <a:latin typeface="Segoe UI (Headings)"/>
              </a:rPr>
              <a:t>, iOS </a:t>
            </a:r>
            <a:r>
              <a:rPr lang="en-US" sz="3600" dirty="0" err="1">
                <a:latin typeface="Segoe UI (Headings)"/>
              </a:rPr>
              <a:t>también</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como</a:t>
            </a:r>
            <a:r>
              <a:rPr lang="en-US" sz="3600" dirty="0">
                <a:latin typeface="Segoe UI (Headings)"/>
              </a:rPr>
              <a:t> </a:t>
            </a:r>
            <a:r>
              <a:rPr lang="en-US" sz="3600" dirty="0" err="1">
                <a:latin typeface="Segoe UI (Headings)"/>
              </a:rPr>
              <a:t>desde</a:t>
            </a:r>
            <a:r>
              <a:rPr lang="en-US" sz="3600" dirty="0">
                <a:latin typeface="Segoe UI (Headings)"/>
              </a:rPr>
              <a:t> </a:t>
            </a:r>
            <a:r>
              <a:rPr lang="en-US" sz="3600" dirty="0" err="1">
                <a:latin typeface="Segoe UI (Headings)"/>
              </a:rPr>
              <a:t>MacOS</a:t>
            </a:r>
            <a:r>
              <a:rPr lang="en-US" sz="3600" dirty="0">
                <a:latin typeface="Segoe UI (Headings)"/>
              </a:rPr>
              <a:t>.</a:t>
            </a:r>
          </a:p>
          <a:p>
            <a:pPr marL="285750" indent="-285750">
              <a:buFont typeface="Arial" panose="020B0604020202020204" pitchFamily="34" charset="0"/>
              <a:buChar char="•"/>
            </a:pPr>
            <a:r>
              <a:rPr lang="en-US" sz="3600" dirty="0" err="1">
                <a:latin typeface="Segoe UI (Headings)"/>
                <a:cs typeface="Segoe UI" panose="020B0502040204020203" pitchFamily="34" charset="0"/>
              </a:rPr>
              <a:t>Permite</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ejecutar</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depurar</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aplicaciones</a:t>
            </a:r>
            <a:r>
              <a:rPr lang="en-US" sz="3600" dirty="0">
                <a:latin typeface="Segoe UI (Headings)"/>
                <a:cs typeface="Segoe UI" panose="020B0502040204020203" pitchFamily="34" charset="0"/>
              </a:rPr>
              <a:t> iOS y Android de forma continua </a:t>
            </a:r>
            <a:r>
              <a:rPr lang="en-US" sz="3600" dirty="0" err="1">
                <a:latin typeface="Segoe UI (Headings)"/>
                <a:cs typeface="Segoe UI" panose="020B0502040204020203" pitchFamily="34" charset="0"/>
              </a:rPr>
              <a:t>desde</a:t>
            </a:r>
            <a:r>
              <a:rPr lang="en-US" sz="3600" dirty="0">
                <a:latin typeface="Segoe UI (Headings)"/>
                <a:cs typeface="Segoe UI" panose="020B0502040204020203" pitchFamily="34" charset="0"/>
              </a:rPr>
              <a:t> el IDE.</a:t>
            </a:r>
          </a:p>
          <a:p>
            <a:pPr marL="285750" indent="-285750">
              <a:buFont typeface="Arial" panose="020B0604020202020204" pitchFamily="34" charset="0"/>
              <a:buChar char="•"/>
            </a:pPr>
            <a:r>
              <a:rPr lang="en-US" sz="3600" dirty="0">
                <a:latin typeface="Segoe UI (Headings)"/>
                <a:cs typeface="Segoe UI" panose="020B0502040204020203" pitchFamily="34" charset="0"/>
              </a:rPr>
              <a:t>Live Mode: </a:t>
            </a:r>
            <a:r>
              <a:rPr lang="en-US" sz="3600" dirty="0" err="1">
                <a:latin typeface="Segoe UI (Headings)"/>
                <a:cs typeface="Segoe UI" panose="020B0502040204020203" pitchFamily="34" charset="0"/>
              </a:rPr>
              <a:t>Recompila</a:t>
            </a:r>
            <a:r>
              <a:rPr lang="en-US" sz="3600" dirty="0">
                <a:latin typeface="Segoe UI (Headings)"/>
                <a:cs typeface="Segoe UI" panose="020B0502040204020203" pitchFamily="34" charset="0"/>
              </a:rPr>
              <a:t> el </a:t>
            </a:r>
            <a:r>
              <a:rPr lang="en-US" sz="3600" dirty="0" err="1">
                <a:latin typeface="Segoe UI (Headings)"/>
                <a:cs typeface="Segoe UI" panose="020B0502040204020203" pitchFamily="34" charset="0"/>
              </a:rPr>
              <a:t>código</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automáticamente</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recarga</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continuamente</a:t>
            </a:r>
            <a:r>
              <a:rPr lang="en-US" sz="3600" dirty="0">
                <a:latin typeface="Segoe UI (Headings)"/>
                <a:cs typeface="Segoe UI" panose="020B0502040204020203" pitchFamily="34" charset="0"/>
              </a:rPr>
              <a:t>.</a:t>
            </a:r>
          </a:p>
          <a:p>
            <a:pPr marL="285750" indent="-285750">
              <a:buFont typeface="Arial" panose="020B0604020202020204" pitchFamily="34" charset="0"/>
              <a:buChar char="•"/>
            </a:pPr>
            <a:endParaRPr lang="en-US" sz="3600" dirty="0">
              <a:latin typeface="Segoe UI (Headings)"/>
              <a:cs typeface="Segoe UI" panose="020B0502040204020203" pitchFamily="34" charset="0"/>
            </a:endParaRPr>
          </a:p>
        </p:txBody>
      </p:sp>
    </p:spTree>
    <p:extLst>
      <p:ext uri="{BB962C8B-B14F-4D97-AF65-F5344CB8AC3E}">
        <p14:creationId xmlns:p14="http://schemas.microsoft.com/office/powerpoint/2010/main" val="19941763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Xamarin Live Player</a:t>
            </a:r>
            <a:br>
              <a:rPr lang="en-US" dirty="0"/>
            </a:br>
            <a:r>
              <a:rPr lang="en-US" dirty="0"/>
              <a:t>Demo</a:t>
            </a:r>
          </a:p>
        </p:txBody>
      </p:sp>
    </p:spTree>
    <p:extLst>
      <p:ext uri="{BB962C8B-B14F-4D97-AF65-F5344CB8AC3E}">
        <p14:creationId xmlns:p14="http://schemas.microsoft.com/office/powerpoint/2010/main" val="40418883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Rendimiento</a:t>
            </a:r>
            <a:endParaRPr lang="en-US" dirty="0"/>
          </a:p>
        </p:txBody>
      </p:sp>
    </p:spTree>
    <p:extLst>
      <p:ext uri="{BB962C8B-B14F-4D97-AF65-F5344CB8AC3E}">
        <p14:creationId xmlns:p14="http://schemas.microsoft.com/office/powerpoint/2010/main" val="11156555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Layout Compression</a:t>
            </a:r>
          </a:p>
        </p:txBody>
      </p:sp>
    </p:spTree>
    <p:extLst>
      <p:ext uri="{BB962C8B-B14F-4D97-AF65-F5344CB8AC3E}">
        <p14:creationId xmlns:p14="http://schemas.microsoft.com/office/powerpoint/2010/main" val="160477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Fast Renderers</a:t>
            </a:r>
          </a:p>
        </p:txBody>
      </p:sp>
    </p:spTree>
    <p:extLst>
      <p:ext uri="{BB962C8B-B14F-4D97-AF65-F5344CB8AC3E}">
        <p14:creationId xmlns:p14="http://schemas.microsoft.com/office/powerpoint/2010/main" val="2974619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Pre Fast Renderers (Label)</a:t>
            </a:r>
          </a:p>
        </p:txBody>
      </p:sp>
      <p:sp>
        <p:nvSpPr>
          <p:cNvPr id="4" name="Rettangolo 14"/>
          <p:cNvSpPr/>
          <p:nvPr/>
        </p:nvSpPr>
        <p:spPr bwMode="auto">
          <a:xfrm>
            <a:off x="11685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116851" y="3919718"/>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a:t>OnLayout();</a:t>
            </a:r>
          </a:p>
          <a:p>
            <a:pPr algn="ctr" defTabSz="932472" fontAlgn="base">
              <a:spcBef>
                <a:spcPct val="0"/>
              </a:spcBef>
              <a:spcAft>
                <a:spcPct val="0"/>
              </a:spcAft>
            </a:pPr>
            <a:r>
              <a:rPr lang="es-ES" sz="2000"/>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640851" y="3047929"/>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7" name="Rettangolo 14"/>
          <p:cNvSpPr/>
          <p:nvPr/>
        </p:nvSpPr>
        <p:spPr bwMode="auto">
          <a:xfrm>
            <a:off x="4469243" y="388142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MeasureAndLayout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3817047" y="4226870"/>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9" name="Rettangolo 14"/>
          <p:cNvSpPr/>
          <p:nvPr/>
        </p:nvSpPr>
        <p:spPr bwMode="auto">
          <a:xfrm>
            <a:off x="4386195"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ViewElementRenderer</a:t>
            </a:r>
            <a:endParaRPr lang="it-IT" sz="2000" dirty="0">
              <a:gradFill>
                <a:gsLst>
                  <a:gs pos="5439">
                    <a:srgbClr val="F8F8F8"/>
                  </a:gs>
                  <a:gs pos="10000">
                    <a:srgbClr val="F8F8F8"/>
                  </a:gs>
                </a:gsLst>
                <a:lin ang="5400000" scaled="0"/>
              </a:gradFill>
            </a:endParaRPr>
          </a:p>
        </p:txBody>
      </p:sp>
      <p:sp>
        <p:nvSpPr>
          <p:cNvPr id="20" name="Freccia in su 16"/>
          <p:cNvSpPr/>
          <p:nvPr/>
        </p:nvSpPr>
        <p:spPr bwMode="auto">
          <a:xfrm flipH="1">
            <a:off x="6062595" y="3020851"/>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21" name="Rettangolo 14"/>
          <p:cNvSpPr/>
          <p:nvPr/>
        </p:nvSpPr>
        <p:spPr bwMode="auto">
          <a:xfrm>
            <a:off x="871372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UpdateLayout</a:t>
            </a:r>
            <a:r>
              <a:rPr lang="es-ES" sz="2000" dirty="0"/>
              <a:t>();</a:t>
            </a:r>
          </a:p>
          <a:p>
            <a:pPr algn="ctr" defTabSz="932472" fontAlgn="base">
              <a:spcBef>
                <a:spcPct val="0"/>
              </a:spcBef>
              <a:spcAft>
                <a:spcPct val="0"/>
              </a:spcAft>
            </a:pPr>
            <a:r>
              <a:rPr lang="es-ES" sz="2000" dirty="0" err="1"/>
              <a:t>LabelRenderer</a:t>
            </a:r>
            <a:endParaRPr lang="it-IT" sz="20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8073958" y="1853125"/>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88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Post Fast Renderers (Label)</a:t>
            </a:r>
          </a:p>
        </p:txBody>
      </p:sp>
      <p:sp>
        <p:nvSpPr>
          <p:cNvPr id="4" name="Rettangolo 14"/>
          <p:cNvSpPr/>
          <p:nvPr/>
        </p:nvSpPr>
        <p:spPr bwMode="auto">
          <a:xfrm>
            <a:off x="4465115" y="118917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4465115" y="3562921"/>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5989115" y="2691132"/>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38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Fast Renderer</a:t>
            </a:r>
            <a:br>
              <a:rPr lang="en-US" dirty="0"/>
            </a:br>
            <a:r>
              <a:rPr lang="en-US" dirty="0"/>
              <a:t>Demo</a:t>
            </a:r>
          </a:p>
        </p:txBody>
      </p:sp>
    </p:spTree>
    <p:extLst>
      <p:ext uri="{BB962C8B-B14F-4D97-AF65-F5344CB8AC3E}">
        <p14:creationId xmlns:p14="http://schemas.microsoft.com/office/powerpoint/2010/main" val="2364049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Novedades</a:t>
            </a:r>
            <a:endParaRPr lang="en-US" dirty="0"/>
          </a:p>
        </p:txBody>
      </p:sp>
    </p:spTree>
    <p:extLst>
      <p:ext uri="{BB962C8B-B14F-4D97-AF65-F5344CB8AC3E}">
        <p14:creationId xmlns:p14="http://schemas.microsoft.com/office/powerpoint/2010/main" val="22126777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1916294"/>
          </a:xfrm>
        </p:spPr>
        <p:txBody>
          <a:bodyPr/>
          <a:lstStyle/>
          <a:p>
            <a:r>
              <a:rPr lang="en-US" dirty="0" err="1"/>
              <a:t>FlexBox</a:t>
            </a:r>
            <a:r>
              <a:rPr lang="en-US" dirty="0"/>
              <a:t> </a:t>
            </a:r>
            <a:r>
              <a:rPr lang="en-US" dirty="0" err="1"/>
              <a:t>inspirado</a:t>
            </a:r>
            <a:r>
              <a:rPr lang="en-US" dirty="0"/>
              <a:t> </a:t>
            </a:r>
            <a:r>
              <a:rPr lang="en-US" dirty="0" err="1"/>
              <a:t>en</a:t>
            </a:r>
            <a:r>
              <a:rPr lang="en-US" dirty="0"/>
              <a:t> CSS</a:t>
            </a:r>
          </a:p>
          <a:p>
            <a:r>
              <a:rPr lang="en-US" dirty="0" err="1"/>
              <a:t>Usado</a:t>
            </a:r>
            <a:r>
              <a:rPr lang="en-US" dirty="0"/>
              <a:t> para</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73611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Ejemplo</a:t>
            </a:r>
            <a:r>
              <a:rPr lang="en-US" dirty="0"/>
              <a:t> </a:t>
            </a:r>
            <a:r>
              <a:rPr lang="en-US" dirty="0" err="1"/>
              <a:t>FlexLayout</a:t>
            </a:r>
            <a:endParaRPr lang="en-US" dirty="0"/>
          </a:p>
        </p:txBody>
      </p:sp>
      <p:sp>
        <p:nvSpPr>
          <p:cNvPr id="5" name="Text Placeholder 4"/>
          <p:cNvSpPr>
            <a:spLocks noGrp="1"/>
          </p:cNvSpPr>
          <p:nvPr>
            <p:ph type="body" sz="quarter" idx="10"/>
          </p:nvPr>
        </p:nvSpPr>
        <p:spPr>
          <a:xfrm>
            <a:off x="269240" y="1197639"/>
            <a:ext cx="11653522" cy="2534501"/>
          </a:xfrm>
        </p:spPr>
        <p:txBody>
          <a:bodyPr/>
          <a:lstStyle/>
          <a:p>
            <a:r>
              <a:rPr lang="en-US" sz="1176" dirty="0">
                <a:solidFill>
                  <a:schemeClr val="tx1"/>
                </a:solidFill>
              </a:rPr>
              <a:t>&lt;?xml version="1.0" encoding="UTF-8"?&gt;</a:t>
            </a:r>
          </a:p>
          <a:p>
            <a:r>
              <a:rPr lang="en-US" sz="1176" dirty="0">
                <a:solidFill>
                  <a:schemeClr val="tx1"/>
                </a:solidFill>
              </a:rPr>
              <a:t>&lt;</a:t>
            </a:r>
            <a:r>
              <a:rPr lang="en-US" sz="1176" dirty="0" err="1">
                <a:solidFill>
                  <a:schemeClr val="tx1"/>
                </a:solidFill>
              </a:rPr>
              <a:t>ContentPage</a:t>
            </a:r>
            <a:r>
              <a:rPr lang="en-US" sz="1176" dirty="0">
                <a:solidFill>
                  <a:schemeClr val="tx1"/>
                </a:solidFill>
              </a:rPr>
              <a:t> </a:t>
            </a:r>
            <a:r>
              <a:rPr lang="en-US" sz="1176" dirty="0" err="1">
                <a:solidFill>
                  <a:schemeClr val="tx1"/>
                </a:solidFill>
              </a:rPr>
              <a:t>xmlns</a:t>
            </a:r>
            <a:r>
              <a:rPr lang="en-US" sz="1176" dirty="0">
                <a:solidFill>
                  <a:schemeClr val="tx1"/>
                </a:solidFill>
              </a:rPr>
              <a:t>="http://xamarin.com/schemas/2014/forms" </a:t>
            </a:r>
          </a:p>
          <a:p>
            <a:r>
              <a:rPr lang="en-US" sz="1176" dirty="0">
                <a:solidFill>
                  <a:schemeClr val="tx1"/>
                </a:solidFill>
              </a:rPr>
              <a:t>	  </a:t>
            </a:r>
            <a:r>
              <a:rPr lang="en-US" sz="1176" dirty="0" err="1">
                <a:solidFill>
                  <a:schemeClr val="tx1"/>
                </a:solidFill>
              </a:rPr>
              <a:t>xmlns:x</a:t>
            </a:r>
            <a:r>
              <a:rPr lang="en-US" sz="1176" dirty="0">
                <a:solidFill>
                  <a:schemeClr val="tx1"/>
                </a:solidFill>
              </a:rPr>
              <a:t>=http://schemas.microsoft.com/winfx/2009/xaml</a:t>
            </a:r>
          </a:p>
          <a:p>
            <a:r>
              <a:rPr lang="en-US" sz="1176" dirty="0">
                <a:solidFill>
                  <a:schemeClr val="tx1"/>
                </a:solidFill>
              </a:rPr>
              <a:t>	  x:Class="FormsFlexLayoutDemo.FlexDemoPage"&gt;</a:t>
            </a:r>
          </a:p>
          <a:p>
            <a:r>
              <a:rPr lang="en-US" sz="1176" dirty="0">
                <a:solidFill>
                  <a:schemeClr val="tx1"/>
                </a:solidFill>
              </a:rPr>
              <a:t>    &lt;</a:t>
            </a:r>
            <a:r>
              <a:rPr lang="en-US" sz="1176" dirty="0" err="1">
                <a:solidFill>
                  <a:schemeClr val="tx1"/>
                </a:solidFill>
              </a:rPr>
              <a:t>FlexLayout</a:t>
            </a:r>
            <a:r>
              <a:rPr lang="en-US" sz="1176" dirty="0">
                <a:solidFill>
                  <a:schemeClr val="tx1"/>
                </a:solidFill>
              </a:rPr>
              <a:t> x:Name="flexbox”&gt;</a:t>
            </a:r>
          </a:p>
          <a:p>
            <a:r>
              <a:rPr lang="en-US" sz="1176" dirty="0">
                <a:solidFill>
                  <a:schemeClr val="tx1"/>
                </a:solidFill>
              </a:rPr>
              <a:t>        &lt;Label Text="Flex Element 1" /&gt;</a:t>
            </a:r>
          </a:p>
          <a:p>
            <a:r>
              <a:rPr lang="en-US" sz="1176" dirty="0">
                <a:solidFill>
                  <a:schemeClr val="tx1"/>
                </a:solidFill>
              </a:rPr>
              <a:t>        &lt;Label Text="Flex Element 2" /&gt;</a:t>
            </a:r>
          </a:p>
          <a:p>
            <a:r>
              <a:rPr lang="en-US" sz="1176" dirty="0">
                <a:solidFill>
                  <a:schemeClr val="tx1"/>
                </a:solidFill>
              </a:rPr>
              <a:t>        &lt;Label Text="Flex Element 3" /&gt;</a:t>
            </a:r>
          </a:p>
          <a:p>
            <a:r>
              <a:rPr lang="en-US" sz="1176" dirty="0">
                <a:solidFill>
                  <a:schemeClr val="tx1"/>
                </a:solidFill>
              </a:rPr>
              <a:t>        &lt;Label Text="Flex Element 4" /&gt;</a:t>
            </a:r>
          </a:p>
          <a:p>
            <a:r>
              <a:rPr lang="en-US" sz="1176" dirty="0">
                <a:solidFill>
                  <a:schemeClr val="tx1"/>
                </a:solidFill>
              </a:rPr>
              <a:t>        &lt;Label Text="Flex Element 5" /&gt;</a:t>
            </a:r>
          </a:p>
          <a:p>
            <a:r>
              <a:rPr lang="en-US" sz="1176" dirty="0">
                <a:solidFill>
                  <a:schemeClr val="tx1"/>
                </a:solidFill>
              </a:rPr>
              <a:t>    &lt;/</a:t>
            </a:r>
            <a:r>
              <a:rPr lang="en-US" sz="1176" dirty="0" err="1">
                <a:solidFill>
                  <a:schemeClr val="tx1"/>
                </a:solidFill>
              </a:rPr>
              <a:t>FlexLayout</a:t>
            </a:r>
            <a:r>
              <a:rPr lang="en-US" sz="1176" dirty="0">
                <a:solidFill>
                  <a:schemeClr val="tx1"/>
                </a:solidFill>
              </a:rPr>
              <a:t>&gt;</a:t>
            </a:r>
          </a:p>
          <a:p>
            <a:r>
              <a:rPr lang="en-US" sz="1176" dirty="0">
                <a:solidFill>
                  <a:schemeClr val="tx1"/>
                </a:solidFill>
              </a:rPr>
              <a:t>&lt;/</a:t>
            </a:r>
            <a:r>
              <a:rPr lang="en-US" sz="1176" dirty="0" err="1">
                <a:solidFill>
                  <a:schemeClr val="tx1"/>
                </a:solidFill>
              </a:rPr>
              <a:t>ContentPage</a:t>
            </a:r>
            <a:r>
              <a:rPr lang="en-US" sz="1176" dirty="0">
                <a:solidFill>
                  <a:schemeClr val="tx1"/>
                </a:solidFill>
              </a:rPr>
              <a:t>&gt;</a:t>
            </a:r>
          </a:p>
        </p:txBody>
      </p:sp>
      <p:sp>
        <p:nvSpPr>
          <p:cNvPr id="2" name="Rectangle 1"/>
          <p:cNvSpPr/>
          <p:nvPr/>
        </p:nvSpPr>
        <p:spPr bwMode="auto">
          <a:xfrm>
            <a:off x="4583032" y="3475630"/>
            <a:ext cx="5826761" cy="18675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4732437"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1</a:t>
            </a:r>
          </a:p>
        </p:txBody>
      </p:sp>
      <p:sp>
        <p:nvSpPr>
          <p:cNvPr id="7" name="TextBox 6"/>
          <p:cNvSpPr txBox="1"/>
          <p:nvPr/>
        </p:nvSpPr>
        <p:spPr>
          <a:xfrm>
            <a:off x="652528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2</a:t>
            </a:r>
          </a:p>
        </p:txBody>
      </p:sp>
      <p:sp>
        <p:nvSpPr>
          <p:cNvPr id="8" name="TextBox 7"/>
          <p:cNvSpPr txBox="1"/>
          <p:nvPr/>
        </p:nvSpPr>
        <p:spPr>
          <a:xfrm>
            <a:off x="831813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3</a:t>
            </a:r>
          </a:p>
        </p:txBody>
      </p:sp>
      <p:sp>
        <p:nvSpPr>
          <p:cNvPr id="9" name="TextBox 8"/>
          <p:cNvSpPr txBox="1"/>
          <p:nvPr/>
        </p:nvSpPr>
        <p:spPr>
          <a:xfrm>
            <a:off x="4732437"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4</a:t>
            </a:r>
          </a:p>
        </p:txBody>
      </p:sp>
      <p:sp>
        <p:nvSpPr>
          <p:cNvPr id="10" name="Arrow: Curved Left 9"/>
          <p:cNvSpPr/>
          <p:nvPr/>
        </p:nvSpPr>
        <p:spPr bwMode="auto">
          <a:xfrm>
            <a:off x="10044089" y="4013691"/>
            <a:ext cx="440406" cy="901077"/>
          </a:xfrm>
          <a:prstGeom prst="curvedLeftArrow">
            <a:avLst>
              <a:gd name="adj1" fmla="val 24637"/>
              <a:gd name="adj2" fmla="val 57653"/>
              <a:gd name="adj3" fmla="val 29506"/>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p:cNvSpPr txBox="1"/>
          <p:nvPr/>
        </p:nvSpPr>
        <p:spPr>
          <a:xfrm>
            <a:off x="6525915"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5</a:t>
            </a:r>
          </a:p>
        </p:txBody>
      </p:sp>
    </p:spTree>
    <p:extLst>
      <p:ext uri="{BB962C8B-B14F-4D97-AF65-F5344CB8AC3E}">
        <p14:creationId xmlns:p14="http://schemas.microsoft.com/office/powerpoint/2010/main" val="15850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7620"/>
            <a:ext cx="11653523" cy="3625095"/>
          </a:xfrm>
        </p:spPr>
        <p:txBody>
          <a:bodyPr/>
          <a:lstStyle/>
          <a:p>
            <a:r>
              <a:rPr lang="en-US" sz="3137" dirty="0" err="1"/>
              <a:t>OneTime</a:t>
            </a:r>
            <a:r>
              <a:rPr lang="en-US" sz="3137" dirty="0"/>
              <a:t> Binding</a:t>
            </a:r>
          </a:p>
          <a:p>
            <a:r>
              <a:rPr lang="en-US" sz="3137" dirty="0" err="1"/>
              <a:t>Mejoras</a:t>
            </a:r>
            <a:r>
              <a:rPr lang="en-US" sz="3137" dirty="0"/>
              <a:t> </a:t>
            </a:r>
            <a:r>
              <a:rPr lang="en-US" sz="3137" dirty="0" err="1"/>
              <a:t>en</a:t>
            </a:r>
            <a:r>
              <a:rPr lang="en-US" sz="3137" dirty="0"/>
              <a:t> XAMLC</a:t>
            </a:r>
          </a:p>
          <a:p>
            <a:r>
              <a:rPr lang="en-US" sz="3137" dirty="0"/>
              <a:t>CSS-Like Styling</a:t>
            </a:r>
          </a:p>
          <a:p>
            <a:r>
              <a:rPr lang="en-US" sz="3137" dirty="0"/>
              <a:t>Visual State Manager</a:t>
            </a:r>
          </a:p>
          <a:p>
            <a:r>
              <a:rPr lang="en-US" sz="3137" dirty="0" err="1"/>
              <a:t>Mejoras</a:t>
            </a:r>
            <a:r>
              <a:rPr lang="en-US" sz="3137" dirty="0"/>
              <a:t> </a:t>
            </a:r>
            <a:r>
              <a:rPr lang="en-US" sz="3137" dirty="0" err="1"/>
              <a:t>en</a:t>
            </a:r>
            <a:r>
              <a:rPr lang="en-US" sz="3137" dirty="0"/>
              <a:t> Layout </a:t>
            </a:r>
            <a:r>
              <a:rPr lang="en-US" sz="3137" dirty="0" err="1"/>
              <a:t>adaptativo</a:t>
            </a:r>
            <a:r>
              <a:rPr lang="en-US" sz="3137" dirty="0"/>
              <a:t> – similar a relative layout de UWP</a:t>
            </a:r>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También</a:t>
            </a:r>
            <a:r>
              <a:rPr lang="en-US" sz="3921" dirty="0">
                <a:gradFill>
                  <a:gsLst>
                    <a:gs pos="10101">
                      <a:schemeClr val="tx1"/>
                    </a:gs>
                    <a:gs pos="54000">
                      <a:schemeClr val="tx1"/>
                    </a:gs>
                  </a:gsLst>
                  <a:lin ang="5400000" scaled="0"/>
                </a:gradFill>
              </a:rPr>
              <a:t> se </a:t>
            </a:r>
            <a:r>
              <a:rPr lang="en-US" sz="3921" dirty="0" err="1">
                <a:gradFill>
                  <a:gsLst>
                    <a:gs pos="10101">
                      <a:schemeClr val="tx1"/>
                    </a:gs>
                    <a:gs pos="54000">
                      <a:schemeClr val="tx1"/>
                    </a:gs>
                  </a:gsLst>
                  <a:lin ang="5400000" scaled="0"/>
                </a:gradFill>
              </a:rPr>
              <a:t>incluirá</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7022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19743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6" name="Rectangle 25"/>
          <p:cNvSpPr/>
          <p:nvPr/>
        </p:nvSpPr>
        <p:spPr bwMode="auto">
          <a:xfrm>
            <a:off x="54821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3" name="Rectangle 22"/>
          <p:cNvSpPr/>
          <p:nvPr/>
        </p:nvSpPr>
        <p:spPr bwMode="auto">
          <a:xfrm>
            <a:off x="2057320"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16" name="Rectangle 15"/>
          <p:cNvSpPr/>
          <p:nvPr/>
        </p:nvSpPr>
        <p:spPr bwMode="auto">
          <a:xfrm>
            <a:off x="3585143"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2400" kern="0" dirty="0" err="1">
                <a:solidFill>
                  <a:srgbClr val="FFFFFF"/>
                </a:solidFill>
                <a:latin typeface="Segoe UI Light" charset="0"/>
                <a:ea typeface="Segoe UI Light" charset="0"/>
                <a:cs typeface="Segoe UI Light" charset="0"/>
              </a:rPr>
              <a:t>Xamarin.Forms</a:t>
            </a:r>
            <a:endParaRPr lang="en-US" sz="2400"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1" dirty="0">
              <a:gradFill>
                <a:gsLst>
                  <a:gs pos="10101">
                    <a:schemeClr val="tx1"/>
                  </a:gs>
                  <a:gs pos="54000">
                    <a:schemeClr val="tx1"/>
                  </a:gs>
                </a:gsLst>
                <a:lin ang="5400000" scaled="0"/>
              </a:gradFill>
            </a:endParaRPr>
          </a:p>
        </p:txBody>
      </p:sp>
      <p:sp>
        <p:nvSpPr>
          <p:cNvPr id="4" name="Rectangle 3"/>
          <p:cNvSpPr/>
          <p:nvPr/>
        </p:nvSpPr>
        <p:spPr bwMode="auto">
          <a:xfrm>
            <a:off x="3585143" y="4401695"/>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a:solidFill>
                  <a:srgbClr val="FFFFFF"/>
                </a:solidFill>
                <a:latin typeface="Segoe UI Light"/>
              </a:rPr>
              <a:t>Shared C# Logic</a:t>
            </a:r>
          </a:p>
        </p:txBody>
      </p:sp>
      <p:sp>
        <p:nvSpPr>
          <p:cNvPr id="5" name="Rectangle 4"/>
          <p:cNvSpPr/>
          <p:nvPr/>
        </p:nvSpPr>
        <p:spPr bwMode="auto">
          <a:xfrm>
            <a:off x="6618914" y="3802510"/>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Windows C#</a:t>
            </a:r>
          </a:p>
        </p:txBody>
      </p:sp>
      <p:sp>
        <p:nvSpPr>
          <p:cNvPr id="6" name="Rectangle 5"/>
          <p:cNvSpPr/>
          <p:nvPr/>
        </p:nvSpPr>
        <p:spPr bwMode="auto">
          <a:xfrm>
            <a:off x="5100760" y="3802510"/>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Android C#</a:t>
            </a:r>
          </a:p>
        </p:txBody>
      </p:sp>
      <p:sp>
        <p:nvSpPr>
          <p:cNvPr id="7" name="Rectangle 6"/>
          <p:cNvSpPr/>
          <p:nvPr/>
        </p:nvSpPr>
        <p:spPr bwMode="auto">
          <a:xfrm>
            <a:off x="3585143" y="3802510"/>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iOS C#</a:t>
            </a:r>
          </a:p>
        </p:txBody>
      </p:sp>
      <p:grpSp>
        <p:nvGrpSpPr>
          <p:cNvPr id="9" name="Group 8"/>
          <p:cNvGrpSpPr/>
          <p:nvPr/>
        </p:nvGrpSpPr>
        <p:grpSpPr>
          <a:xfrm>
            <a:off x="5564556" y="3127076"/>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049660" y="3135704"/>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079452" y="3127076"/>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062088" y="3802511"/>
            <a:ext cx="1464292" cy="268927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iOS </a:t>
            </a:r>
          </a:p>
          <a:p>
            <a:pPr algn="ctr" defTabSz="913939">
              <a:defRPr/>
            </a:pPr>
            <a:r>
              <a:rPr lang="en-US" kern="0" dirty="0" err="1">
                <a:solidFill>
                  <a:srgbClr val="FFFFFF"/>
                </a:solidFill>
                <a:latin typeface="Segoe UI Light" charset="0"/>
                <a:ea typeface="Segoe UI Light" charset="0"/>
                <a:cs typeface="Segoe UI Light" charset="0"/>
              </a:rPr>
              <a:t>Obj</a:t>
            </a:r>
            <a:r>
              <a:rPr lang="en-US" kern="0" dirty="0">
                <a:solidFill>
                  <a:srgbClr val="FFFFFF"/>
                </a:solidFill>
                <a:latin typeface="Segoe UI Light" charset="0"/>
                <a:ea typeface="Segoe UI Light" charset="0"/>
                <a:cs typeface="Segoe UI Light" charset="0"/>
              </a:rPr>
              <a:t>-C</a:t>
            </a:r>
          </a:p>
          <a:p>
            <a:pPr algn="ctr" defTabSz="913939">
              <a:defRPr/>
            </a:pPr>
            <a:r>
              <a:rPr lang="en-US" kern="0" dirty="0">
                <a:solidFill>
                  <a:srgbClr val="FFFFFF"/>
                </a:solidFill>
                <a:latin typeface="Segoe UI Light" charset="0"/>
                <a:ea typeface="Segoe UI Light" charset="0"/>
                <a:cs typeface="Segoe UI Light" charset="0"/>
              </a:rPr>
              <a:t>Swift</a:t>
            </a:r>
          </a:p>
        </p:txBody>
      </p:sp>
      <p:sp>
        <p:nvSpPr>
          <p:cNvPr id="25" name="Rectangle 24"/>
          <p:cNvSpPr/>
          <p:nvPr/>
        </p:nvSpPr>
        <p:spPr bwMode="auto">
          <a:xfrm>
            <a:off x="542130" y="3802511"/>
            <a:ext cx="1461196" cy="268927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69239" y="1113236"/>
            <a:ext cx="11653523" cy="1995739"/>
          </a:xfrm>
        </p:spPr>
        <p:txBody>
          <a:bodyPr/>
          <a:lstStyle/>
          <a:p>
            <a:r>
              <a:rPr lang="en-US" dirty="0" err="1"/>
              <a:t>Funciona</a:t>
            </a:r>
            <a:r>
              <a:rPr lang="en-US" dirty="0"/>
              <a:t> con </a:t>
            </a:r>
            <a:r>
              <a:rPr lang="en-US" dirty="0" err="1"/>
              <a:t>ContentPages</a:t>
            </a:r>
            <a:endParaRPr lang="en-US" dirty="0"/>
          </a:p>
          <a:p>
            <a:r>
              <a:rPr lang="en-US" dirty="0"/>
              <a:t>Soporte </a:t>
            </a:r>
            <a:r>
              <a:rPr lang="en-US" dirty="0" err="1"/>
              <a:t>completo</a:t>
            </a:r>
            <a:r>
              <a:rPr lang="en-US" dirty="0"/>
              <a:t> a </a:t>
            </a:r>
            <a:r>
              <a:rPr lang="en-US" dirty="0" err="1"/>
              <a:t>DependencyService</a:t>
            </a:r>
            <a:r>
              <a:rPr lang="en-US" dirty="0"/>
              <a:t> y </a:t>
            </a:r>
            <a:r>
              <a:rPr lang="en-US" dirty="0" err="1"/>
              <a:t>MessagingCenter</a:t>
            </a:r>
            <a:endParaRPr lang="en-US" dirty="0"/>
          </a:p>
        </p:txBody>
      </p:sp>
      <p:sp>
        <p:nvSpPr>
          <p:cNvPr id="22" name="Rectangle 21"/>
          <p:cNvSpPr/>
          <p:nvPr/>
        </p:nvSpPr>
        <p:spPr bwMode="auto">
          <a:xfrm>
            <a:off x="8145125" y="3802511"/>
            <a:ext cx="3553530" cy="268927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dirty="0">
                <a:solidFill>
                  <a:srgbClr val="FFFFFF"/>
                </a:solidFill>
                <a:latin typeface="Segoe UI Light"/>
              </a:rPr>
              <a:t>?</a:t>
            </a:r>
          </a:p>
        </p:txBody>
      </p:sp>
    </p:spTree>
    <p:extLst>
      <p:ext uri="{BB962C8B-B14F-4D97-AF65-F5344CB8AC3E}">
        <p14:creationId xmlns:p14="http://schemas.microsoft.com/office/powerpoint/2010/main" val="3041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Forms Embedding</a:t>
            </a:r>
            <a:br>
              <a:rPr lang="en-US" dirty="0"/>
            </a:br>
            <a:r>
              <a:rPr lang="en-US" dirty="0"/>
              <a:t>Demo</a:t>
            </a:r>
          </a:p>
        </p:txBody>
      </p:sp>
    </p:spTree>
    <p:extLst>
      <p:ext uri="{BB962C8B-B14F-4D97-AF65-F5344CB8AC3E}">
        <p14:creationId xmlns:p14="http://schemas.microsoft.com/office/powerpoint/2010/main" val="29687189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7620"/>
            <a:ext cx="7310656" cy="4770921"/>
          </a:xfrm>
        </p:spPr>
        <p:txBody>
          <a:bodyPr/>
          <a:lstStyle/>
          <a:p>
            <a:r>
              <a:rPr lang="en-US" sz="3137" dirty="0" err="1"/>
              <a:t>Librería</a:t>
            </a:r>
            <a:r>
              <a:rPr lang="en-US" sz="3137" dirty="0"/>
              <a:t> </a:t>
            </a:r>
            <a:r>
              <a:rPr lang="en-US" sz="3137" dirty="0" err="1"/>
              <a:t>gráfica</a:t>
            </a:r>
            <a:r>
              <a:rPr lang="en-US" sz="3137" dirty="0"/>
              <a:t>, </a:t>
            </a:r>
            <a:r>
              <a:rPr lang="en-US" sz="3137" b="1" dirty="0" err="1"/>
              <a:t>SkiaSharp</a:t>
            </a:r>
            <a:r>
              <a:rPr lang="en-US" sz="3137" dirty="0"/>
              <a:t>.</a:t>
            </a:r>
          </a:p>
          <a:p>
            <a:r>
              <a:rPr lang="en-US" sz="3137" dirty="0" err="1"/>
              <a:t>Utilizada</a:t>
            </a:r>
            <a:r>
              <a:rPr lang="en-US" sz="3137" dirty="0"/>
              <a:t> </a:t>
            </a:r>
            <a:r>
              <a:rPr lang="en-US" sz="3137" dirty="0" err="1"/>
              <a:t>en</a:t>
            </a:r>
            <a:r>
              <a:rPr lang="en-US" sz="3137" dirty="0"/>
              <a:t> Chrome y Android.</a:t>
            </a:r>
          </a:p>
          <a:p>
            <a:r>
              <a:rPr lang="en-US" sz="3137" dirty="0"/>
              <a:t>Cross Platform: Android, iOS, Mac, UWP, </a:t>
            </a:r>
            <a:r>
              <a:rPr lang="en-US" sz="3137" dirty="0" err="1"/>
              <a:t>tvOS</a:t>
            </a:r>
            <a:r>
              <a:rPr lang="en-US" sz="3137" dirty="0"/>
              <a:t>, Windows</a:t>
            </a:r>
          </a:p>
          <a:p>
            <a:endParaRPr lang="en-US" sz="3137" dirty="0"/>
          </a:p>
          <a:p>
            <a:r>
              <a:rPr lang="en-US" sz="3137" dirty="0"/>
              <a:t>Alto </a:t>
            </a:r>
            <a:r>
              <a:rPr lang="en-US" sz="3137" dirty="0" err="1"/>
              <a:t>rendimiento</a:t>
            </a:r>
            <a:r>
              <a:rPr lang="en-US" sz="3137" dirty="0"/>
              <a:t> (GPU)</a:t>
            </a:r>
          </a:p>
          <a:p>
            <a:r>
              <a:rPr lang="en-US" sz="3137" dirty="0"/>
              <a:t>SVG</a:t>
            </a:r>
          </a:p>
          <a:p>
            <a:r>
              <a:rPr lang="en-US" sz="3137" dirty="0" err="1"/>
              <a:t>Efectos</a:t>
            </a:r>
            <a:r>
              <a:rPr lang="en-US" sz="3137" dirty="0"/>
              <a:t> &amp; </a:t>
            </a:r>
            <a:r>
              <a:rPr lang="en-US" sz="3137" dirty="0" err="1"/>
              <a:t>Shaders</a:t>
            </a:r>
            <a:endParaRPr lang="en-US" sz="3137" dirty="0"/>
          </a:p>
          <a:p>
            <a:r>
              <a:rPr lang="en-US" sz="3137" dirty="0" err="1"/>
              <a:t>Tratamiento</a:t>
            </a:r>
            <a:r>
              <a:rPr lang="en-US" sz="3137" dirty="0"/>
              <a:t> </a:t>
            </a:r>
            <a:r>
              <a:rPr lang="en-US" sz="3137" dirty="0" err="1"/>
              <a:t>imágenes</a:t>
            </a:r>
            <a:endParaRPr lang="en-US" sz="3137" dirty="0"/>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Gráficos</a:t>
            </a:r>
            <a:r>
              <a:rPr lang="en-US" sz="3921" dirty="0">
                <a:gradFill>
                  <a:gsLst>
                    <a:gs pos="10101">
                      <a:schemeClr val="tx1"/>
                    </a:gs>
                    <a:gs pos="54000">
                      <a:schemeClr val="tx1"/>
                    </a:gs>
                  </a:gsLst>
                  <a:lin ang="5400000" scaled="0"/>
                </a:gradFill>
              </a:rPr>
              <a:t> 2D</a:t>
            </a:r>
          </a:p>
        </p:txBody>
      </p:sp>
      <p:pic>
        <p:nvPicPr>
          <p:cNvPr id="4" name="Imagen 3"/>
          <p:cNvPicPr>
            <a:picLocks noChangeAspect="1"/>
          </p:cNvPicPr>
          <p:nvPr/>
        </p:nvPicPr>
        <p:blipFill>
          <a:blip r:embed="rId3"/>
          <a:stretch>
            <a:fillRect/>
          </a:stretch>
        </p:blipFill>
        <p:spPr>
          <a:xfrm>
            <a:off x="7708537" y="1042218"/>
            <a:ext cx="4214225" cy="2728196"/>
          </a:xfrm>
          <a:prstGeom prst="rect">
            <a:avLst/>
          </a:prstGeom>
        </p:spPr>
      </p:pic>
    </p:spTree>
    <p:extLst>
      <p:ext uri="{BB962C8B-B14F-4D97-AF65-F5344CB8AC3E}">
        <p14:creationId xmlns:p14="http://schemas.microsoft.com/office/powerpoint/2010/main" val="119683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err="1"/>
              <a:t>SkiaSharp</a:t>
            </a:r>
            <a:br>
              <a:rPr lang="en-US" dirty="0"/>
            </a:br>
            <a:r>
              <a:rPr lang="en-US" dirty="0"/>
              <a:t>Demo</a:t>
            </a:r>
          </a:p>
        </p:txBody>
      </p:sp>
    </p:spTree>
    <p:extLst>
      <p:ext uri="{BB962C8B-B14F-4D97-AF65-F5344CB8AC3E}">
        <p14:creationId xmlns:p14="http://schemas.microsoft.com/office/powerpoint/2010/main" val="9966440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448917"/>
          </a:xfrm>
        </p:spPr>
        <p:txBody>
          <a:bodyPr>
            <a:normAutofit/>
          </a:bodyPr>
          <a:lstStyle/>
          <a:p>
            <a:pPr algn="ctr"/>
            <a:r>
              <a:rPr lang="en-US" dirty="0"/>
              <a:t> </a:t>
            </a:r>
            <a:r>
              <a:rPr lang="en-US" sz="8000" dirty="0"/>
              <a:t>Renderer API </a:t>
            </a:r>
            <a:r>
              <a:rPr lang="en-US" sz="8000" dirty="0" err="1"/>
              <a:t>estandarizada</a:t>
            </a:r>
            <a:endParaRPr lang="en-US" dirty="0">
              <a:solidFill>
                <a:srgbClr val="1FAECE"/>
              </a:solidFill>
            </a:endParaRPr>
          </a:p>
        </p:txBody>
      </p:sp>
    </p:spTree>
    <p:extLst>
      <p:ext uri="{BB962C8B-B14F-4D97-AF65-F5344CB8AC3E}">
        <p14:creationId xmlns:p14="http://schemas.microsoft.com/office/powerpoint/2010/main" val="331194672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656077"/>
          </a:xfrm>
        </p:spPr>
        <p:txBody>
          <a:bodyPr/>
          <a:lstStyle/>
          <a:p>
            <a:r>
              <a:rPr lang="en-US" sz="3137" dirty="0"/>
              <a:t>github.com/Microsoft/</a:t>
            </a:r>
            <a:r>
              <a:rPr lang="en-US" sz="3137" dirty="0" err="1"/>
              <a:t>xaml</a:t>
            </a:r>
            <a:r>
              <a:rPr lang="en-US" sz="3137" dirty="0"/>
              <a:t>-standard</a:t>
            </a:r>
          </a:p>
        </p:txBody>
      </p:sp>
      <p:sp>
        <p:nvSpPr>
          <p:cNvPr id="2" name="Title 1"/>
          <p:cNvSpPr>
            <a:spLocks noGrp="1"/>
          </p:cNvSpPr>
          <p:nvPr>
            <p:ph type="title"/>
          </p:nvPr>
        </p:nvSpPr>
        <p:spPr/>
        <p:txBody>
          <a:bodyPr/>
          <a:lstStyle/>
          <a:p>
            <a:r>
              <a:rPr lang="en-US" sz="3921" dirty="0">
                <a:gradFill>
                  <a:gsLst>
                    <a:gs pos="10101">
                      <a:schemeClr val="tx1"/>
                    </a:gs>
                    <a:gs pos="54000">
                      <a:schemeClr val="tx1"/>
                    </a:gs>
                  </a:gsLst>
                  <a:lin ang="5400000" scaled="0"/>
                </a:gradFill>
              </a:rPr>
              <a:t>XAML Standard</a:t>
            </a:r>
          </a:p>
        </p:txBody>
      </p:sp>
      <p:pic>
        <p:nvPicPr>
          <p:cNvPr id="6" name="Picture 5"/>
          <p:cNvPicPr>
            <a:picLocks noChangeAspect="1"/>
          </p:cNvPicPr>
          <p:nvPr/>
        </p:nvPicPr>
        <p:blipFill>
          <a:blip r:embed="rId3"/>
          <a:stretch>
            <a:fillRect/>
          </a:stretch>
        </p:blipFill>
        <p:spPr>
          <a:xfrm>
            <a:off x="1776738" y="1675572"/>
            <a:ext cx="8638524" cy="651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a:t>Backends</a:t>
            </a:r>
          </a:p>
        </p:txBody>
      </p:sp>
    </p:spTree>
    <p:extLst>
      <p:ext uri="{BB962C8B-B14F-4D97-AF65-F5344CB8AC3E}">
        <p14:creationId xmlns:p14="http://schemas.microsoft.com/office/powerpoint/2010/main" val="34619580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Tizen</a:t>
            </a:r>
          </a:p>
        </p:txBody>
      </p:sp>
    </p:spTree>
    <p:extLst>
      <p:ext uri="{BB962C8B-B14F-4D97-AF65-F5344CB8AC3E}">
        <p14:creationId xmlns:p14="http://schemas.microsoft.com/office/powerpoint/2010/main" val="38717394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66856" y="814427"/>
            <a:ext cx="3203298" cy="5145824"/>
          </a:xfrm>
          <a:prstGeom prst="rect">
            <a:avLst/>
          </a:prstGeom>
        </p:spPr>
      </p:pic>
      <p:pic>
        <p:nvPicPr>
          <p:cNvPr id="6" name="Picture 5"/>
          <p:cNvPicPr>
            <a:picLocks noChangeAspect="1"/>
          </p:cNvPicPr>
          <p:nvPr/>
        </p:nvPicPr>
        <p:blipFill>
          <a:blip r:embed="rId4"/>
          <a:stretch>
            <a:fillRect/>
          </a:stretch>
        </p:blipFill>
        <p:spPr>
          <a:xfrm>
            <a:off x="5050172" y="2009661"/>
            <a:ext cx="6369240" cy="3119247"/>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982453" y="1545899"/>
            <a:ext cx="4296807" cy="3684539"/>
          </a:xfrm>
          <a:prstGeom prst="rect">
            <a:avLst/>
          </a:prstGeom>
        </p:spPr>
      </p:pic>
    </p:spTree>
    <p:extLst>
      <p:ext uri="{BB962C8B-B14F-4D97-AF65-F5344CB8AC3E}">
        <p14:creationId xmlns:p14="http://schemas.microsoft.com/office/powerpoint/2010/main" val="220192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47" y="590322"/>
            <a:ext cx="12192000" cy="5724995"/>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1888958" y="745958"/>
            <a:ext cx="8229600" cy="5143500"/>
          </a:xfrm>
          <a:prstGeom prst="rect">
            <a:avLst/>
          </a:prstGeom>
        </p:spPr>
      </p:pic>
    </p:spTree>
    <p:extLst>
      <p:ext uri="{BB962C8B-B14F-4D97-AF65-F5344CB8AC3E}">
        <p14:creationId xmlns:p14="http://schemas.microsoft.com/office/powerpoint/2010/main" val="35710002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8044" y="0"/>
            <a:ext cx="9286103" cy="6858000"/>
          </a:xfrm>
          <a:prstGeom prst="rect">
            <a:avLst/>
          </a:prstGeom>
        </p:spPr>
      </p:pic>
    </p:spTree>
    <p:extLst>
      <p:ext uri="{BB962C8B-B14F-4D97-AF65-F5344CB8AC3E}">
        <p14:creationId xmlns:p14="http://schemas.microsoft.com/office/powerpoint/2010/main" val="42580095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1199</Words>
  <Application>Microsoft Office PowerPoint</Application>
  <PresentationFormat>Panorámica</PresentationFormat>
  <Paragraphs>345</Paragraphs>
  <Slides>49</Slides>
  <Notes>26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49</vt:i4>
      </vt:variant>
    </vt:vector>
  </HeadingPairs>
  <TitlesOfParts>
    <vt:vector size="59" baseType="lpstr">
      <vt:lpstr>Arial</vt:lpstr>
      <vt:lpstr>Calibri</vt:lpstr>
      <vt:lpstr>Consolas</vt:lpstr>
      <vt:lpstr>Helvetica</vt:lpstr>
      <vt:lpstr>Helvetica Light</vt:lpstr>
      <vt:lpstr>Segoe UI</vt:lpstr>
      <vt:lpstr>Segoe UI (Headings)</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Últimas novedades en Xamarin.Forms</vt:lpstr>
      <vt:lpstr>1 año Open Source!</vt:lpstr>
      <vt:lpstr>Comunidad</vt:lpstr>
      <vt:lpstr>Características &amp; novedades</vt:lpstr>
      <vt:lpstr>Xamarin Live Player</vt:lpstr>
      <vt:lpstr>Xamarin Live Player</vt:lpstr>
      <vt:lpstr>Xamarin Live Player</vt:lpstr>
      <vt:lpstr>Xamarin Live Player Demo</vt:lpstr>
      <vt:lpstr>Rendimiento</vt:lpstr>
      <vt:lpstr>Layout Compression</vt:lpstr>
      <vt:lpstr>Fast Renderers</vt:lpstr>
      <vt:lpstr>Pre Fast Renderers (Label)</vt:lpstr>
      <vt:lpstr>Post Fast Renderers (Label)</vt:lpstr>
      <vt:lpstr>Fast Renderer Demo</vt:lpstr>
      <vt:lpstr>Novedades</vt:lpstr>
      <vt:lpstr>FlexLayout</vt:lpstr>
      <vt:lpstr>Ejemplo FlexLayout</vt:lpstr>
      <vt:lpstr>También se incluirá</vt:lpstr>
      <vt:lpstr>Embedding</vt:lpstr>
      <vt:lpstr>Forms Embedding Demo</vt:lpstr>
      <vt:lpstr>Gráficos 2D</vt:lpstr>
      <vt:lpstr>SkiaSharp Demo</vt:lpstr>
      <vt:lpstr> Renderer API estandarizada</vt:lpstr>
      <vt:lpstr>XAML Standard</vt:lpstr>
      <vt:lpstr>Backends</vt:lpstr>
      <vt:lpstr>Nuevos Backends: Tizen</vt:lpstr>
      <vt:lpstr>Presentación de PowerPoint</vt:lpstr>
      <vt:lpstr>Nuevos Backends: WPF</vt:lpstr>
      <vt:lpstr>Presentación de PowerPoint</vt:lpstr>
      <vt:lpstr>Nuevos Backends: GTK#</vt:lpstr>
      <vt:lpstr>Presentación de PowerPoint</vt:lpstr>
      <vt:lpstr>Nuevos Backends: macOS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122</cp:revision>
  <dcterms:created xsi:type="dcterms:W3CDTF">2015-05-05T21:43:30Z</dcterms:created>
  <dcterms:modified xsi:type="dcterms:W3CDTF">2017-06-10T10:42:42Z</dcterms:modified>
</cp:coreProperties>
</file>